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4" r:id="rId4"/>
    <p:sldId id="258" r:id="rId5"/>
    <p:sldId id="294" r:id="rId6"/>
    <p:sldId id="259" r:id="rId7"/>
    <p:sldId id="260" r:id="rId8"/>
    <p:sldId id="261" r:id="rId9"/>
    <p:sldId id="262" r:id="rId10"/>
    <p:sldId id="263" r:id="rId11"/>
    <p:sldId id="264" r:id="rId12"/>
    <p:sldId id="266" r:id="rId13"/>
    <p:sldId id="267" r:id="rId14"/>
    <p:sldId id="268" r:id="rId15"/>
    <p:sldId id="269" r:id="rId16"/>
    <p:sldId id="270" r:id="rId17"/>
    <p:sldId id="289" r:id="rId18"/>
    <p:sldId id="292" r:id="rId1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smtClean="0"/>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smtClean="0"/>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smtClean="0"/>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4/30/2021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4/30/2021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eduscol.education.fr/cid121884/la-semaine-olympique-et-paralympique.html" TargetMode="External"/><Relationship Id="rId2" Type="http://schemas.openxmlformats.org/officeDocument/2006/relationships/hyperlink" Target="http://cnosf.franceolympique.com/cnosf/" TargetMode="External"/><Relationship Id="rId1" Type="http://schemas.openxmlformats.org/officeDocument/2006/relationships/slideLayout" Target="../slideLayouts/slideLayout2.xml"/><Relationship Id="rId4" Type="http://schemas.openxmlformats.org/officeDocument/2006/relationships/hyperlink" Target="https://www.reseau-canope.fr/actualites/actualite/la-grande-ecole-du-sport-aux-couleurs-de-lolympisme.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7093" y="527978"/>
            <a:ext cx="8637073" cy="2541431"/>
          </a:xfrm>
        </p:spPr>
        <p:txBody>
          <a:bodyPr>
            <a:noAutofit/>
          </a:bodyPr>
          <a:lstStyle/>
          <a:p>
            <a:r>
              <a:rPr lang="fr-FR" sz="3200" dirty="0" smtClean="0"/>
              <a:t/>
            </a:r>
            <a:br>
              <a:rPr lang="fr-FR" sz="3200" dirty="0" smtClean="0"/>
            </a:br>
            <a:r>
              <a:rPr lang="fr-FR" sz="3200" dirty="0"/>
              <a:t/>
            </a:r>
            <a:br>
              <a:rPr lang="fr-FR" sz="3200" dirty="0"/>
            </a:br>
            <a:r>
              <a:rPr lang="fr-FR" sz="3200" dirty="0" smtClean="0"/>
              <a:t/>
            </a:r>
            <a:br>
              <a:rPr lang="fr-FR" sz="3200" dirty="0" smtClean="0"/>
            </a:br>
            <a:r>
              <a:rPr lang="fr-FR" sz="3200" dirty="0"/>
              <a:t> </a:t>
            </a:r>
            <a:r>
              <a:rPr lang="fr-FR" sz="3200" dirty="0" smtClean="0"/>
              <a:t>   </a:t>
            </a:r>
            <a:r>
              <a:rPr lang="fr-FR" sz="3200" dirty="0"/>
              <a:t/>
            </a:r>
            <a:br>
              <a:rPr lang="fr-FR" sz="3200" dirty="0"/>
            </a:br>
            <a:r>
              <a:rPr lang="fr-FR" sz="3200" dirty="0"/>
              <a:t> </a:t>
            </a:r>
            <a:br>
              <a:rPr lang="fr-FR" sz="3200" dirty="0"/>
            </a:br>
            <a:r>
              <a:rPr lang="fr-FR" dirty="0" smtClean="0"/>
              <a:t> </a:t>
            </a:r>
            <a:r>
              <a:rPr lang="fr-FR" dirty="0"/>
              <a:t>Labellisation </a:t>
            </a:r>
            <a:br>
              <a:rPr lang="fr-FR" dirty="0"/>
            </a:br>
            <a:r>
              <a:rPr lang="fr-FR" dirty="0"/>
              <a:t>« Génération 2024 » </a:t>
            </a:r>
            <a:br>
              <a:rPr lang="fr-FR" dirty="0"/>
            </a:br>
            <a:r>
              <a:rPr lang="fr-FR" dirty="0"/>
              <a:t> </a:t>
            </a:r>
          </a:p>
        </p:txBody>
      </p:sp>
      <p:sp>
        <p:nvSpPr>
          <p:cNvPr id="3" name="Sous-titre 2"/>
          <p:cNvSpPr>
            <a:spLocks noGrp="1"/>
          </p:cNvSpPr>
          <p:nvPr>
            <p:ph type="subTitle" idx="1"/>
          </p:nvPr>
        </p:nvSpPr>
        <p:spPr>
          <a:xfrm>
            <a:off x="2443905" y="1798693"/>
            <a:ext cx="8637072" cy="2886891"/>
          </a:xfrm>
        </p:spPr>
        <p:txBody>
          <a:bodyPr>
            <a:noAutofit/>
          </a:bodyPr>
          <a:lstStyle/>
          <a:p>
            <a:endParaRPr lang="fr-FR" sz="2400" dirty="0" smtClean="0"/>
          </a:p>
          <a:p>
            <a:endParaRPr lang="fr-FR" sz="2400" dirty="0"/>
          </a:p>
          <a:p>
            <a:endParaRPr lang="fr-FR" sz="2400" dirty="0" smtClean="0"/>
          </a:p>
          <a:p>
            <a:r>
              <a:rPr lang="fr-FR" sz="2400" dirty="0" smtClean="0"/>
              <a:t>Développer </a:t>
            </a:r>
            <a:r>
              <a:rPr lang="fr-FR" sz="2400" dirty="0"/>
              <a:t>les passerelles entre le monde scolaire et le mouvement sportif pour encourager la pratique physique et sportive des jeunes </a:t>
            </a:r>
            <a:br>
              <a:rPr lang="fr-FR" sz="2400" dirty="0"/>
            </a:br>
            <a:r>
              <a:rPr lang="fr-FR" sz="2400" dirty="0"/>
              <a:t> </a:t>
            </a:r>
            <a:endParaRPr lang="fr-FR" sz="2400" dirty="0" smtClean="0"/>
          </a:p>
          <a:p>
            <a:r>
              <a:rPr lang="fr-FR" sz="2400" dirty="0"/>
              <a:t/>
            </a:r>
            <a:br>
              <a:rPr lang="fr-FR" sz="2400" dirty="0"/>
            </a:br>
            <a:r>
              <a:rPr lang="fr-FR" sz="2400" dirty="0"/>
              <a:t/>
            </a:r>
            <a:br>
              <a:rPr lang="fr-FR" sz="2400" dirty="0"/>
            </a:br>
            <a:endParaRPr lang="fr-FR" sz="2400" dirty="0"/>
          </a:p>
        </p:txBody>
      </p:sp>
    </p:spTree>
    <p:extLst>
      <p:ext uri="{BB962C8B-B14F-4D97-AF65-F5344CB8AC3E}">
        <p14:creationId xmlns:p14="http://schemas.microsoft.com/office/powerpoint/2010/main" val="1412281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1579" y="334256"/>
            <a:ext cx="9603275" cy="1049235"/>
          </a:xfrm>
        </p:spPr>
        <p:txBody>
          <a:bodyPr>
            <a:normAutofit fontScale="90000"/>
          </a:bodyPr>
          <a:lstStyle/>
          <a:p>
            <a:r>
              <a:rPr lang="fr-FR" dirty="0" smtClean="0"/>
              <a:t/>
            </a:r>
            <a:br>
              <a:rPr lang="fr-FR" dirty="0" smtClean="0"/>
            </a:br>
            <a:r>
              <a:rPr lang="fr-FR" dirty="0"/>
              <a:t>Principes directeurs de la labellisation </a:t>
            </a:r>
            <a:r>
              <a:rPr lang="fr-FR" dirty="0" smtClean="0"/>
              <a:t>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smtClean="0"/>
              <a:t>3. Obtenir un label</a:t>
            </a:r>
          </a:p>
          <a:p>
            <a:pPr marL="0" indent="0">
              <a:buNone/>
            </a:pPr>
            <a:r>
              <a:rPr lang="fr-FR" i="1" dirty="0" smtClean="0"/>
              <a:t>Les </a:t>
            </a:r>
            <a:r>
              <a:rPr lang="fr-FR" i="1" dirty="0"/>
              <a:t>effets d’un label ne peuvent être évalués que sur plusieurs années. Les écoles/établissements  volontaires </a:t>
            </a:r>
            <a:r>
              <a:rPr lang="fr-FR" b="1" i="1" dirty="0"/>
              <a:t>s’engagent dès lors à mener la mise en place de ce cahier des charges sur une durée de trois années </a:t>
            </a:r>
            <a:r>
              <a:rPr lang="fr-FR" b="1" i="1" dirty="0" smtClean="0"/>
              <a:t>scolaires. </a:t>
            </a:r>
            <a:endParaRPr lang="fr-FR" b="1" i="1" dirty="0"/>
          </a:p>
        </p:txBody>
      </p:sp>
    </p:spTree>
    <p:extLst>
      <p:ext uri="{BB962C8B-B14F-4D97-AF65-F5344CB8AC3E}">
        <p14:creationId xmlns:p14="http://schemas.microsoft.com/office/powerpoint/2010/main" val="2207802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Mise en </a:t>
            </a:r>
            <a:r>
              <a:rPr lang="fr-FR" dirty="0" smtClean="0"/>
              <a:t>œuvre</a:t>
            </a:r>
            <a:endParaRPr lang="fr-FR" dirty="0"/>
          </a:p>
        </p:txBody>
      </p:sp>
      <p:sp>
        <p:nvSpPr>
          <p:cNvPr id="3" name="Espace réservé du contenu 2"/>
          <p:cNvSpPr>
            <a:spLocks noGrp="1"/>
          </p:cNvSpPr>
          <p:nvPr>
            <p:ph idx="1"/>
          </p:nvPr>
        </p:nvSpPr>
        <p:spPr/>
        <p:txBody>
          <a:bodyPr>
            <a:noAutofit/>
          </a:bodyPr>
          <a:lstStyle/>
          <a:p>
            <a:pPr marL="0" indent="0">
              <a:buNone/>
            </a:pPr>
            <a:r>
              <a:rPr lang="fr-FR" i="1" dirty="0"/>
              <a:t>Le </a:t>
            </a:r>
            <a:r>
              <a:rPr lang="fr-FR" b="1" i="1" dirty="0"/>
              <a:t>comité de pilotage territorial </a:t>
            </a:r>
            <a:r>
              <a:rPr lang="fr-FR" i="1" u="sng" dirty="0"/>
              <a:t>sous l’autorité du recteur et du directeur régional de la jeunesse, des sports et de la cohésion sociale</a:t>
            </a:r>
            <a:r>
              <a:rPr lang="fr-FR" i="1" dirty="0"/>
              <a:t> sélectionne les écoles/EPLE de l’académie souhaitant recevoir la labellisation, en fonction de la pertinence du projet éducatif et de sa conformité au cahier des charges. </a:t>
            </a:r>
            <a:endParaRPr lang="fr-FR" i="1" dirty="0" smtClean="0"/>
          </a:p>
          <a:p>
            <a:pPr marL="0" indent="0">
              <a:buNone/>
            </a:pPr>
            <a:r>
              <a:rPr lang="fr-FR" i="1" dirty="0" smtClean="0"/>
              <a:t>Le </a:t>
            </a:r>
            <a:r>
              <a:rPr lang="fr-FR" i="1" dirty="0"/>
              <a:t>recteur d’académie nomme un référent académique en charge du suivi de la labellisation pour les premier et second degrés. </a:t>
            </a:r>
          </a:p>
          <a:p>
            <a:pPr marL="0" indent="0">
              <a:buNone/>
            </a:pPr>
            <a:r>
              <a:rPr lang="fr-FR" i="1" dirty="0"/>
              <a:t> </a:t>
            </a:r>
          </a:p>
        </p:txBody>
      </p:sp>
    </p:spTree>
    <p:extLst>
      <p:ext uri="{BB962C8B-B14F-4D97-AF65-F5344CB8AC3E}">
        <p14:creationId xmlns:p14="http://schemas.microsoft.com/office/powerpoint/2010/main" val="340290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EVALUATION</a:t>
            </a:r>
            <a:endParaRPr lang="fr-FR" dirty="0"/>
          </a:p>
        </p:txBody>
      </p:sp>
      <p:sp>
        <p:nvSpPr>
          <p:cNvPr id="3" name="Espace réservé du contenu 2"/>
          <p:cNvSpPr>
            <a:spLocks noGrp="1"/>
          </p:cNvSpPr>
          <p:nvPr>
            <p:ph idx="1"/>
          </p:nvPr>
        </p:nvSpPr>
        <p:spPr/>
        <p:txBody>
          <a:bodyPr/>
          <a:lstStyle/>
          <a:p>
            <a:r>
              <a:rPr lang="fr-FR" dirty="0"/>
              <a:t>Un certain nombre d’indicateurs (nombre d’élèves licenciés à l’USEP, l’UNSS ou l’UGSEL ; nombre d’élèves inscrits dans les clubs sportifs locaux ; nombre de sections sportives scolaires ouvertes ; etc.) permettront d’apprécier les effets de la labellisation.  </a:t>
            </a:r>
          </a:p>
          <a:p>
            <a:r>
              <a:rPr lang="fr-FR" dirty="0"/>
              <a:t>La labellisation sera suivie avec attention et donnera lieu à une évaluation régulière au plan national à partir des remontées académiques annuelles. Un comité de pilotage national sera mis en place </a:t>
            </a:r>
          </a:p>
        </p:txBody>
      </p:sp>
    </p:spTree>
    <p:extLst>
      <p:ext uri="{BB962C8B-B14F-4D97-AF65-F5344CB8AC3E}">
        <p14:creationId xmlns:p14="http://schemas.microsoft.com/office/powerpoint/2010/main" val="1527318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1608393541"/>
              </p:ext>
            </p:extLst>
          </p:nvPr>
        </p:nvGraphicFramePr>
        <p:xfrm>
          <a:off x="261256" y="1"/>
          <a:ext cx="11612880" cy="6569719"/>
        </p:xfrm>
        <a:graphic>
          <a:graphicData uri="http://schemas.openxmlformats.org/drawingml/2006/table">
            <a:tbl>
              <a:tblPr firstRow="1" bandRow="1">
                <a:tableStyleId>{5C22544A-7EE6-4342-B048-85BDC9FD1C3A}</a:tableStyleId>
              </a:tblPr>
              <a:tblGrid>
                <a:gridCol w="2651761">
                  <a:extLst>
                    <a:ext uri="{9D8B030D-6E8A-4147-A177-3AD203B41FA5}">
                      <a16:colId xmlns:a16="http://schemas.microsoft.com/office/drawing/2014/main" val="4235515036"/>
                    </a:ext>
                  </a:extLst>
                </a:gridCol>
                <a:gridCol w="4206240">
                  <a:extLst>
                    <a:ext uri="{9D8B030D-6E8A-4147-A177-3AD203B41FA5}">
                      <a16:colId xmlns:a16="http://schemas.microsoft.com/office/drawing/2014/main" val="1152969091"/>
                    </a:ext>
                  </a:extLst>
                </a:gridCol>
                <a:gridCol w="4754879">
                  <a:extLst>
                    <a:ext uri="{9D8B030D-6E8A-4147-A177-3AD203B41FA5}">
                      <a16:colId xmlns:a16="http://schemas.microsoft.com/office/drawing/2014/main" val="2257756000"/>
                    </a:ext>
                  </a:extLst>
                </a:gridCol>
              </a:tblGrid>
              <a:tr h="964083">
                <a:tc gridSpan="3">
                  <a:txBody>
                    <a:bodyPr/>
                    <a:lstStyle/>
                    <a:p>
                      <a:pPr algn="ctr"/>
                      <a:r>
                        <a:rPr lang="fr-FR" sz="2800" dirty="0" smtClean="0"/>
                        <a:t>CAHIER DES CHARGES</a:t>
                      </a:r>
                      <a:endParaRPr lang="fr-FR" sz="2800" dirty="0"/>
                    </a:p>
                  </a:txBody>
                  <a:tcPr anchor="ct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2732845213"/>
                  </a:ext>
                </a:extLst>
              </a:tr>
              <a:tr h="505206">
                <a:tc>
                  <a:txBody>
                    <a:bodyPr/>
                    <a:lstStyle/>
                    <a:p>
                      <a:pPr algn="ctr"/>
                      <a:r>
                        <a:rPr lang="fr-FR" sz="2800" dirty="0" smtClean="0"/>
                        <a:t>Item</a:t>
                      </a:r>
                      <a:endParaRPr lang="fr-FR" sz="2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800" dirty="0" smtClean="0"/>
                        <a:t>Exigences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800" dirty="0" smtClean="0"/>
                        <a:t>Commentaires</a:t>
                      </a:r>
                    </a:p>
                  </a:txBody>
                  <a:tcPr anchor="ctr"/>
                </a:tc>
                <a:extLst>
                  <a:ext uri="{0D108BD9-81ED-4DB2-BD59-A6C34878D82A}">
                    <a16:rowId xmlns:a16="http://schemas.microsoft.com/office/drawing/2014/main" val="839433291"/>
                  </a:ext>
                </a:extLst>
              </a:tr>
              <a:tr h="972676">
                <a:tc rowSpan="4">
                  <a:txBody>
                    <a:bodyPr/>
                    <a:lstStyle/>
                    <a:p>
                      <a:pPr algn="ctr"/>
                      <a:r>
                        <a:rPr lang="fr-FR" sz="2000" dirty="0" smtClean="0">
                          <a:effectLst>
                            <a:outerShdw blurRad="38100" dist="38100" dir="2700000" algn="tl">
                              <a:srgbClr val="000000">
                                <a:alpha val="43137"/>
                              </a:srgbClr>
                            </a:outerShdw>
                          </a:effectLst>
                        </a:rPr>
                        <a:t>Développement de projets structurants avec les clubs sportifs locaux </a:t>
                      </a:r>
                      <a:endParaRPr lang="fr-FR" sz="2000" dirty="0">
                        <a:effectLst>
                          <a:outerShdw blurRad="38100" dist="38100" dir="2700000" algn="tl">
                            <a:srgbClr val="000000">
                              <a:alpha val="43137"/>
                            </a:srgbClr>
                          </a:outerShdw>
                        </a:effectLst>
                      </a:endParaRPr>
                    </a:p>
                  </a:txBody>
                  <a:tcPr anchor="ctr"/>
                </a:tc>
                <a:tc>
                  <a:txBody>
                    <a:bodyPr/>
                    <a:lstStyle/>
                    <a:p>
                      <a:pPr algn="ctr"/>
                      <a:r>
                        <a:rPr lang="fr-FR" dirty="0" smtClean="0"/>
                        <a:t>Organiser un événement commun (portes ouvertes sportives de l'école/EPLE, tournois, exhibitions ou autre animation) </a:t>
                      </a:r>
                      <a:endParaRPr lang="fr-FR" dirty="0"/>
                    </a:p>
                  </a:txBody>
                  <a:tcPr anchor="ctr"/>
                </a:tc>
                <a:tc>
                  <a:txBody>
                    <a:bodyPr/>
                    <a:lstStyle/>
                    <a:p>
                      <a:pPr algn="ctr"/>
                      <a:r>
                        <a:rPr lang="fr-FR" dirty="0" smtClean="0"/>
                        <a:t>Par exemple, sur la journée JNSS en début d'année scolaire ou sur une fête de fin d'année.</a:t>
                      </a:r>
                      <a:endParaRPr lang="fr-FR" dirty="0"/>
                    </a:p>
                  </a:txBody>
                  <a:tcPr anchor="ctr"/>
                </a:tc>
                <a:extLst>
                  <a:ext uri="{0D108BD9-81ED-4DB2-BD59-A6C34878D82A}">
                    <a16:rowId xmlns:a16="http://schemas.microsoft.com/office/drawing/2014/main" val="2369174521"/>
                  </a:ext>
                </a:extLst>
              </a:tr>
              <a:tr h="972676">
                <a:tc vMerge="1">
                  <a:txBody>
                    <a:bodyPr/>
                    <a:lstStyle/>
                    <a:p>
                      <a:endParaRPr lang="fr-FR" dirty="0"/>
                    </a:p>
                  </a:txBody>
                  <a:tcPr/>
                </a:tc>
                <a:tc>
                  <a:txBody>
                    <a:bodyPr/>
                    <a:lstStyle/>
                    <a:p>
                      <a:pPr algn="ctr"/>
                      <a:r>
                        <a:rPr lang="fr-FR" dirty="0" smtClean="0"/>
                        <a:t>Réaliser une information de l'offre sportive territoriale des clubs </a:t>
                      </a:r>
                      <a:endParaRPr lang="fr-FR" dirty="0"/>
                    </a:p>
                  </a:txBody>
                  <a:tcPr anchor="ctr"/>
                </a:tc>
                <a:tc>
                  <a:txBody>
                    <a:bodyPr/>
                    <a:lstStyle/>
                    <a:p>
                      <a:pPr algn="ctr"/>
                      <a:r>
                        <a:rPr lang="fr-FR" dirty="0" smtClean="0"/>
                        <a:t>Par exemple, sur la journée JNSS en début d'année scolaire, ou valoriser </a:t>
                      </a:r>
                      <a:r>
                        <a:rPr lang="fr-FR" dirty="0" err="1" smtClean="0"/>
                        <a:t>handiguide</a:t>
                      </a:r>
                      <a:r>
                        <a:rPr lang="fr-FR" dirty="0" smtClean="0"/>
                        <a:t> des sports pour les jeunes en situation de handicap. </a:t>
                      </a:r>
                      <a:endParaRPr lang="fr-FR" dirty="0"/>
                    </a:p>
                  </a:txBody>
                  <a:tcPr anchor="ctr"/>
                </a:tc>
                <a:extLst>
                  <a:ext uri="{0D108BD9-81ED-4DB2-BD59-A6C34878D82A}">
                    <a16:rowId xmlns:a16="http://schemas.microsoft.com/office/drawing/2014/main" val="2340327129"/>
                  </a:ext>
                </a:extLst>
              </a:tr>
              <a:tr h="1556282">
                <a:tc vMerge="1">
                  <a:txBody>
                    <a:bodyPr/>
                    <a:lstStyle/>
                    <a:p>
                      <a:endParaRPr lang="fr-FR" dirty="0"/>
                    </a:p>
                  </a:txBody>
                  <a:tcPr/>
                </a:tc>
                <a:tc>
                  <a:txBody>
                    <a:bodyPr/>
                    <a:lstStyle/>
                    <a:p>
                      <a:pPr algn="ctr"/>
                      <a:r>
                        <a:rPr lang="fr-FR" dirty="0" smtClean="0"/>
                        <a:t>Signer une convention entre l'école/EPLE et des clubs (AS/club, section sportive/club...) </a:t>
                      </a:r>
                      <a:endParaRPr lang="fr-FR" dirty="0"/>
                    </a:p>
                  </a:txBody>
                  <a:tcPr anchor="ctr"/>
                </a:tc>
                <a:tc>
                  <a:txBody>
                    <a:bodyPr/>
                    <a:lstStyle/>
                    <a:p>
                      <a:pPr algn="ctr"/>
                      <a:r>
                        <a:rPr lang="fr-FR" dirty="0" smtClean="0"/>
                        <a:t>Créer une association USEP. Officialiser un partenariat et renforcer les mutualisations (équipement, matériel, encadrement) et </a:t>
                      </a:r>
                      <a:r>
                        <a:rPr lang="fr-FR" dirty="0" err="1" smtClean="0"/>
                        <a:t>coconstruction</a:t>
                      </a:r>
                      <a:r>
                        <a:rPr lang="fr-FR" dirty="0" smtClean="0"/>
                        <a:t> d'animation. Monter des partenariats avec les IME</a:t>
                      </a:r>
                      <a:endParaRPr lang="fr-FR" dirty="0"/>
                    </a:p>
                  </a:txBody>
                  <a:tcPr anchor="ctr"/>
                </a:tc>
                <a:extLst>
                  <a:ext uri="{0D108BD9-81ED-4DB2-BD59-A6C34878D82A}">
                    <a16:rowId xmlns:a16="http://schemas.microsoft.com/office/drawing/2014/main" val="3781201579"/>
                  </a:ext>
                </a:extLst>
              </a:tr>
              <a:tr h="972676">
                <a:tc vMerge="1">
                  <a:txBody>
                    <a:bodyPr/>
                    <a:lstStyle/>
                    <a:p>
                      <a:endParaRPr lang="fr-FR" dirty="0"/>
                    </a:p>
                  </a:txBody>
                  <a:tcPr/>
                </a:tc>
                <a:tc>
                  <a:txBody>
                    <a:bodyPr/>
                    <a:lstStyle/>
                    <a:p>
                      <a:pPr algn="ctr"/>
                      <a:r>
                        <a:rPr lang="fr-FR" dirty="0" smtClean="0"/>
                        <a:t>Organiser un voyage scolaire à thème sur un événement sportif </a:t>
                      </a:r>
                      <a:endParaRPr lang="fr-FR" dirty="0"/>
                    </a:p>
                  </a:txBody>
                  <a:tcPr anchor="ctr"/>
                </a:tc>
                <a:tc>
                  <a:txBody>
                    <a:bodyPr/>
                    <a:lstStyle/>
                    <a:p>
                      <a:pPr algn="ctr"/>
                      <a:r>
                        <a:rPr lang="fr-FR" dirty="0" smtClean="0"/>
                        <a:t>Faire découvrir un événement aux élèves en lien avec leur pratique, L'inscrire dans un projet transdisciplinaire</a:t>
                      </a:r>
                      <a:endParaRPr lang="fr-FR" dirty="0"/>
                    </a:p>
                  </a:txBody>
                  <a:tcPr anchor="ctr"/>
                </a:tc>
                <a:extLst>
                  <a:ext uri="{0D108BD9-81ED-4DB2-BD59-A6C34878D82A}">
                    <a16:rowId xmlns:a16="http://schemas.microsoft.com/office/drawing/2014/main" val="4141437353"/>
                  </a:ext>
                </a:extLst>
              </a:tr>
            </a:tbl>
          </a:graphicData>
        </a:graphic>
      </p:graphicFrame>
    </p:spTree>
    <p:extLst>
      <p:ext uri="{BB962C8B-B14F-4D97-AF65-F5344CB8AC3E}">
        <p14:creationId xmlns:p14="http://schemas.microsoft.com/office/powerpoint/2010/main" val="404165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4191786270"/>
              </p:ext>
            </p:extLst>
          </p:nvPr>
        </p:nvGraphicFramePr>
        <p:xfrm>
          <a:off x="261256" y="0"/>
          <a:ext cx="11612880" cy="5768944"/>
        </p:xfrm>
        <a:graphic>
          <a:graphicData uri="http://schemas.openxmlformats.org/drawingml/2006/table">
            <a:tbl>
              <a:tblPr firstRow="1" bandRow="1">
                <a:tableStyleId>{5C22544A-7EE6-4342-B048-85BDC9FD1C3A}</a:tableStyleId>
              </a:tblPr>
              <a:tblGrid>
                <a:gridCol w="2651761">
                  <a:extLst>
                    <a:ext uri="{9D8B030D-6E8A-4147-A177-3AD203B41FA5}">
                      <a16:colId xmlns:a16="http://schemas.microsoft.com/office/drawing/2014/main" val="4235515036"/>
                    </a:ext>
                  </a:extLst>
                </a:gridCol>
                <a:gridCol w="4206240">
                  <a:extLst>
                    <a:ext uri="{9D8B030D-6E8A-4147-A177-3AD203B41FA5}">
                      <a16:colId xmlns:a16="http://schemas.microsoft.com/office/drawing/2014/main" val="1152969091"/>
                    </a:ext>
                  </a:extLst>
                </a:gridCol>
                <a:gridCol w="4754879">
                  <a:extLst>
                    <a:ext uri="{9D8B030D-6E8A-4147-A177-3AD203B41FA5}">
                      <a16:colId xmlns:a16="http://schemas.microsoft.com/office/drawing/2014/main" val="2257756000"/>
                    </a:ext>
                  </a:extLst>
                </a:gridCol>
              </a:tblGrid>
              <a:tr h="988803">
                <a:tc gridSpan="3">
                  <a:txBody>
                    <a:bodyPr/>
                    <a:lstStyle/>
                    <a:p>
                      <a:pPr algn="ctr"/>
                      <a:r>
                        <a:rPr lang="fr-FR" sz="2800" dirty="0" smtClean="0"/>
                        <a:t>CAHIER DES CHARGES</a:t>
                      </a:r>
                      <a:endParaRPr lang="fr-FR" sz="2800" dirty="0"/>
                    </a:p>
                  </a:txBody>
                  <a:tcPr anchor="ct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2732845213"/>
                  </a:ext>
                </a:extLst>
              </a:tr>
              <a:tr h="997617">
                <a:tc rowSpan="4">
                  <a:txBody>
                    <a:bodyPr/>
                    <a:lstStyle/>
                    <a:p>
                      <a:pPr algn="ctr"/>
                      <a:r>
                        <a:rPr lang="fr-FR" sz="2000" dirty="0" smtClean="0">
                          <a:effectLst>
                            <a:outerShdw blurRad="38100" dist="38100" dir="2700000" algn="tl">
                              <a:srgbClr val="000000">
                                <a:alpha val="43137"/>
                              </a:srgbClr>
                            </a:outerShdw>
                          </a:effectLst>
                        </a:rPr>
                        <a:t>Participation aux événements promotionnels olympiques et paralympiques </a:t>
                      </a:r>
                      <a:endParaRPr lang="fr-FR" sz="2000" dirty="0">
                        <a:effectLst>
                          <a:outerShdw blurRad="38100" dist="38100" dir="2700000" algn="tl">
                            <a:srgbClr val="000000">
                              <a:alpha val="43137"/>
                            </a:srgbClr>
                          </a:outerShdw>
                        </a:effectLst>
                      </a:endParaRPr>
                    </a:p>
                  </a:txBody>
                  <a:tcPr anchor="ctr"/>
                </a:tc>
                <a:tc>
                  <a:txBody>
                    <a:bodyPr/>
                    <a:lstStyle/>
                    <a:p>
                      <a:pPr algn="ctr"/>
                      <a:r>
                        <a:rPr lang="fr-FR" dirty="0" smtClean="0"/>
                        <a:t>Organiser une action interne à l'école/EPLE </a:t>
                      </a:r>
                      <a:endParaRPr lang="fr-FR" dirty="0"/>
                    </a:p>
                  </a:txBody>
                  <a:tcPr anchor="ctr"/>
                </a:tc>
                <a:tc>
                  <a:txBody>
                    <a:bodyPr/>
                    <a:lstStyle/>
                    <a:p>
                      <a:pPr algn="ctr"/>
                      <a:r>
                        <a:rPr lang="fr-FR" dirty="0" smtClean="0"/>
                        <a:t>Mobiliser l'équipe EPS, voire d'autres disciplines (histoire, français,…) y inclure les jeunes en situation de handicap. </a:t>
                      </a:r>
                      <a:endParaRPr lang="fr-FR" dirty="0"/>
                    </a:p>
                  </a:txBody>
                  <a:tcPr anchor="ctr"/>
                </a:tc>
                <a:extLst>
                  <a:ext uri="{0D108BD9-81ED-4DB2-BD59-A6C34878D82A}">
                    <a16:rowId xmlns:a16="http://schemas.microsoft.com/office/drawing/2014/main" val="2369174521"/>
                  </a:ext>
                </a:extLst>
              </a:tr>
              <a:tr h="997617">
                <a:tc vMerge="1">
                  <a:txBody>
                    <a:bodyPr/>
                    <a:lstStyle/>
                    <a:p>
                      <a:endParaRPr lang="fr-FR" dirty="0"/>
                    </a:p>
                  </a:txBody>
                  <a:tcPr/>
                </a:tc>
                <a:tc>
                  <a:txBody>
                    <a:bodyPr/>
                    <a:lstStyle/>
                    <a:p>
                      <a:pPr algn="ctr"/>
                      <a:r>
                        <a:rPr lang="fr-FR" dirty="0" smtClean="0"/>
                        <a:t>Organiser une action concertée entre à l'école/EPLE et les clubs locaux/CDOS </a:t>
                      </a:r>
                      <a:endParaRPr lang="fr-FR" dirty="0"/>
                    </a:p>
                  </a:txBody>
                  <a:tcPr anchor="ctr"/>
                </a:tc>
                <a:tc>
                  <a:txBody>
                    <a:bodyPr/>
                    <a:lstStyle/>
                    <a:p>
                      <a:pPr algn="ctr"/>
                      <a:r>
                        <a:rPr lang="fr-FR" dirty="0" smtClean="0"/>
                        <a:t>Faire vivre les partenariats. Utiliser les ressources pédagogiques disponibles (CANOPE, CNOSF, le kit "valeurs de l'olympisme" de Play International, etc.). </a:t>
                      </a:r>
                      <a:endParaRPr lang="fr-FR" dirty="0"/>
                    </a:p>
                  </a:txBody>
                  <a:tcPr anchor="ctr"/>
                </a:tc>
                <a:extLst>
                  <a:ext uri="{0D108BD9-81ED-4DB2-BD59-A6C34878D82A}">
                    <a16:rowId xmlns:a16="http://schemas.microsoft.com/office/drawing/2014/main" val="2340327129"/>
                  </a:ext>
                </a:extLst>
              </a:tr>
              <a:tr h="1596187">
                <a:tc vMerge="1">
                  <a:txBody>
                    <a:bodyPr/>
                    <a:lstStyle/>
                    <a:p>
                      <a:endParaRPr lang="fr-FR" dirty="0"/>
                    </a:p>
                  </a:txBody>
                  <a:tcPr/>
                </a:tc>
                <a:tc>
                  <a:txBody>
                    <a:bodyPr/>
                    <a:lstStyle/>
                    <a:p>
                      <a:pPr algn="ctr"/>
                      <a:r>
                        <a:rPr lang="fr-FR" dirty="0" smtClean="0"/>
                        <a:t>Faire intervenir un sportif de haut niveau (notamment les sportifs paralympiques) sur cette thématique dans l'école /EPLE</a:t>
                      </a:r>
                      <a:endParaRPr lang="fr-FR" dirty="0"/>
                    </a:p>
                  </a:txBody>
                  <a:tcPr anchor="ctr"/>
                </a:tc>
                <a:tc>
                  <a:txBody>
                    <a:bodyPr/>
                    <a:lstStyle/>
                    <a:p>
                      <a:pPr algn="ctr"/>
                      <a:r>
                        <a:rPr lang="fr-FR" dirty="0" smtClean="0"/>
                        <a:t>Organiser un événement moteur pour créer une dynamique à l’intérieur de  l'école/EPLE. Médiatiser  de l'opération. </a:t>
                      </a:r>
                      <a:endParaRPr lang="fr-FR" dirty="0"/>
                    </a:p>
                  </a:txBody>
                  <a:tcPr anchor="ctr"/>
                </a:tc>
                <a:extLst>
                  <a:ext uri="{0D108BD9-81ED-4DB2-BD59-A6C34878D82A}">
                    <a16:rowId xmlns:a16="http://schemas.microsoft.com/office/drawing/2014/main" val="3781201579"/>
                  </a:ext>
                </a:extLst>
              </a:tr>
              <a:tr h="997617">
                <a:tc vMerge="1">
                  <a:txBody>
                    <a:bodyPr/>
                    <a:lstStyle/>
                    <a:p>
                      <a:endParaRPr lang="fr-FR" dirty="0"/>
                    </a:p>
                  </a:txBody>
                  <a:tcPr/>
                </a:tc>
                <a:tc>
                  <a:txBody>
                    <a:bodyPr/>
                    <a:lstStyle/>
                    <a:p>
                      <a:pPr algn="ctr"/>
                      <a:r>
                        <a:rPr lang="fr-FR" dirty="0" smtClean="0"/>
                        <a:t>Organiser un voyage scolaire à thème sur un site olympique </a:t>
                      </a:r>
                      <a:endParaRPr lang="fr-FR" dirty="0"/>
                    </a:p>
                  </a:txBody>
                  <a:tcPr anchor="ctr"/>
                </a:tc>
                <a:tc>
                  <a:txBody>
                    <a:bodyPr/>
                    <a:lstStyle/>
                    <a:p>
                      <a:pPr algn="ctr"/>
                      <a:r>
                        <a:rPr lang="fr-FR" dirty="0" smtClean="0"/>
                        <a:t>L'inscrire dans les EPI et/ou TPE et y inclure les jeunes en situation de handicap. </a:t>
                      </a:r>
                      <a:endParaRPr lang="fr-FR" dirty="0"/>
                    </a:p>
                  </a:txBody>
                  <a:tcPr anchor="ctr"/>
                </a:tc>
                <a:extLst>
                  <a:ext uri="{0D108BD9-81ED-4DB2-BD59-A6C34878D82A}">
                    <a16:rowId xmlns:a16="http://schemas.microsoft.com/office/drawing/2014/main" val="4141437353"/>
                  </a:ext>
                </a:extLst>
              </a:tr>
            </a:tbl>
          </a:graphicData>
        </a:graphic>
      </p:graphicFrame>
    </p:spTree>
    <p:extLst>
      <p:ext uri="{BB962C8B-B14F-4D97-AF65-F5344CB8AC3E}">
        <p14:creationId xmlns:p14="http://schemas.microsoft.com/office/powerpoint/2010/main" val="3152228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272616736"/>
              </p:ext>
            </p:extLst>
          </p:nvPr>
        </p:nvGraphicFramePr>
        <p:xfrm>
          <a:off x="261256" y="0"/>
          <a:ext cx="11612880" cy="7389603"/>
        </p:xfrm>
        <a:graphic>
          <a:graphicData uri="http://schemas.openxmlformats.org/drawingml/2006/table">
            <a:tbl>
              <a:tblPr firstRow="1" bandRow="1">
                <a:tableStyleId>{5C22544A-7EE6-4342-B048-85BDC9FD1C3A}</a:tableStyleId>
              </a:tblPr>
              <a:tblGrid>
                <a:gridCol w="2651761">
                  <a:extLst>
                    <a:ext uri="{9D8B030D-6E8A-4147-A177-3AD203B41FA5}">
                      <a16:colId xmlns:a16="http://schemas.microsoft.com/office/drawing/2014/main" val="4235515036"/>
                    </a:ext>
                  </a:extLst>
                </a:gridCol>
                <a:gridCol w="4206240">
                  <a:extLst>
                    <a:ext uri="{9D8B030D-6E8A-4147-A177-3AD203B41FA5}">
                      <a16:colId xmlns:a16="http://schemas.microsoft.com/office/drawing/2014/main" val="1152969091"/>
                    </a:ext>
                  </a:extLst>
                </a:gridCol>
                <a:gridCol w="4754879">
                  <a:extLst>
                    <a:ext uri="{9D8B030D-6E8A-4147-A177-3AD203B41FA5}">
                      <a16:colId xmlns:a16="http://schemas.microsoft.com/office/drawing/2014/main" val="2257756000"/>
                    </a:ext>
                  </a:extLst>
                </a:gridCol>
              </a:tblGrid>
              <a:tr h="988803">
                <a:tc gridSpan="3">
                  <a:txBody>
                    <a:bodyPr/>
                    <a:lstStyle/>
                    <a:p>
                      <a:pPr algn="ctr"/>
                      <a:r>
                        <a:rPr lang="fr-FR" sz="2800" dirty="0" smtClean="0"/>
                        <a:t>CAHIER DES CHARGES</a:t>
                      </a:r>
                      <a:endParaRPr lang="fr-FR" sz="2800" dirty="0"/>
                    </a:p>
                  </a:txBody>
                  <a:tcPr anchor="ct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2732845213"/>
                  </a:ext>
                </a:extLst>
              </a:tr>
              <a:tr h="997617">
                <a:tc rowSpan="4">
                  <a:txBody>
                    <a:bodyPr/>
                    <a:lstStyle/>
                    <a:p>
                      <a:pPr algn="ctr"/>
                      <a:r>
                        <a:rPr lang="fr-FR" sz="2000" dirty="0" smtClean="0">
                          <a:effectLst>
                            <a:outerShdw blurRad="38100" dist="38100" dir="2700000" algn="tl">
                              <a:srgbClr val="000000">
                                <a:alpha val="43137"/>
                              </a:srgbClr>
                            </a:outerShdw>
                          </a:effectLst>
                        </a:rPr>
                        <a:t>Accompagnement ou accueil des sportifs de haut niveau (dont jeunes en situation de handicap) code de l'éducation, article L.331-6, L.332-4; code du sport L.211-5, L.221-9 </a:t>
                      </a:r>
                      <a:endParaRPr lang="fr-FR" sz="2000" dirty="0">
                        <a:effectLst>
                          <a:outerShdw blurRad="38100" dist="38100" dir="2700000" algn="tl">
                            <a:srgbClr val="000000">
                              <a:alpha val="43137"/>
                            </a:srgbClr>
                          </a:outerShdw>
                        </a:effectLst>
                      </a:endParaRPr>
                    </a:p>
                  </a:txBody>
                  <a:tcPr anchor="ctr"/>
                </a:tc>
                <a:tc>
                  <a:txBody>
                    <a:bodyPr/>
                    <a:lstStyle/>
                    <a:p>
                      <a:pPr algn="ctr"/>
                      <a:r>
                        <a:rPr lang="fr-FR" dirty="0" smtClean="0"/>
                        <a:t>Aménagement ponctuel de la scolarité pour permettre la participation des élèves aux différentes compétitions fédérales </a:t>
                      </a:r>
                      <a:endParaRPr lang="fr-FR" dirty="0"/>
                    </a:p>
                  </a:txBody>
                  <a:tcPr anchor="ctr"/>
                </a:tc>
                <a:tc>
                  <a:txBody>
                    <a:bodyPr/>
                    <a:lstStyle/>
                    <a:p>
                      <a:pPr algn="ctr"/>
                      <a:r>
                        <a:rPr lang="fr-FR" dirty="0" smtClean="0"/>
                        <a:t>Répondre aux attentes des élèves sportifs et à celles de leurs parents compte tenu des contraintes compétitives (compétition de fin de semaine, besoin de déplacement, de récupération)</a:t>
                      </a:r>
                      <a:endParaRPr lang="fr-FR" dirty="0"/>
                    </a:p>
                  </a:txBody>
                  <a:tcPr anchor="ctr"/>
                </a:tc>
                <a:extLst>
                  <a:ext uri="{0D108BD9-81ED-4DB2-BD59-A6C34878D82A}">
                    <a16:rowId xmlns:a16="http://schemas.microsoft.com/office/drawing/2014/main" val="2369174521"/>
                  </a:ext>
                </a:extLst>
              </a:tr>
              <a:tr h="997617">
                <a:tc vMerge="1">
                  <a:txBody>
                    <a:bodyPr/>
                    <a:lstStyle/>
                    <a:p>
                      <a:endParaRPr lang="fr-FR" dirty="0"/>
                    </a:p>
                  </a:txBody>
                  <a:tcPr/>
                </a:tc>
                <a:tc>
                  <a:txBody>
                    <a:bodyPr/>
                    <a:lstStyle/>
                    <a:p>
                      <a:pPr algn="ctr"/>
                      <a:r>
                        <a:rPr lang="fr-FR" dirty="0" smtClean="0"/>
                        <a:t>Mise en place de classes à horaires aménagés sport ou "CHAS" dans l’EPLE</a:t>
                      </a:r>
                      <a:endParaRPr lang="fr-FR" dirty="0"/>
                    </a:p>
                  </a:txBody>
                  <a:tcPr anchor="ctr"/>
                </a:tc>
                <a:tc>
                  <a:txBody>
                    <a:bodyPr/>
                    <a:lstStyle/>
                    <a:p>
                      <a:pPr algn="ctr"/>
                      <a:r>
                        <a:rPr lang="fr-FR" dirty="0" smtClean="0"/>
                        <a:t>Libérer du temps libre dans l'emploi du temps pour pratiquer plus de sport (élèves de bon niveau régional non listés)</a:t>
                      </a:r>
                      <a:endParaRPr lang="fr-FR" dirty="0"/>
                    </a:p>
                  </a:txBody>
                  <a:tcPr anchor="ctr"/>
                </a:tc>
                <a:extLst>
                  <a:ext uri="{0D108BD9-81ED-4DB2-BD59-A6C34878D82A}">
                    <a16:rowId xmlns:a16="http://schemas.microsoft.com/office/drawing/2014/main" val="2340327129"/>
                  </a:ext>
                </a:extLst>
              </a:tr>
              <a:tr h="1596187">
                <a:tc vMerge="1">
                  <a:txBody>
                    <a:bodyPr/>
                    <a:lstStyle/>
                    <a:p>
                      <a:endParaRPr lang="fr-FR" dirty="0"/>
                    </a:p>
                  </a:txBody>
                  <a:tcPr/>
                </a:tc>
                <a:tc>
                  <a:txBody>
                    <a:bodyPr/>
                    <a:lstStyle/>
                    <a:p>
                      <a:pPr algn="ctr"/>
                      <a:r>
                        <a:rPr lang="fr-FR" dirty="0" smtClean="0"/>
                        <a:t>Accompagnement des sportifs listés (horaires aménagés, suivi pédagogique individualisé, places d'internat dédiées) avec conventionnement CREPS/fédérations</a:t>
                      </a:r>
                      <a:endParaRPr lang="fr-FR" dirty="0"/>
                    </a:p>
                  </a:txBody>
                  <a:tcPr anchor="ctr"/>
                </a:tc>
                <a:tc>
                  <a:txBody>
                    <a:bodyPr/>
                    <a:lstStyle/>
                    <a:p>
                      <a:pPr algn="ctr"/>
                      <a:r>
                        <a:rPr lang="fr-FR" dirty="0" smtClean="0"/>
                        <a:t>Optimiser l'accompagnement des sportifs listés dans les structures labellisées du plan de performance fédéral ou PPF (horaires aménagés, suivi pédagogique individualisé, places d'internat dédiés)</a:t>
                      </a:r>
                      <a:endParaRPr lang="fr-FR" dirty="0"/>
                    </a:p>
                  </a:txBody>
                  <a:tcPr anchor="ctr"/>
                </a:tc>
                <a:extLst>
                  <a:ext uri="{0D108BD9-81ED-4DB2-BD59-A6C34878D82A}">
                    <a16:rowId xmlns:a16="http://schemas.microsoft.com/office/drawing/2014/main" val="3781201579"/>
                  </a:ext>
                </a:extLst>
              </a:tr>
              <a:tr h="997617">
                <a:tc vMerge="1">
                  <a:txBody>
                    <a:bodyPr/>
                    <a:lstStyle/>
                    <a:p>
                      <a:endParaRPr lang="fr-FR" dirty="0"/>
                    </a:p>
                  </a:txBody>
                  <a:tcPr/>
                </a:tc>
                <a:tc>
                  <a:txBody>
                    <a:bodyPr/>
                    <a:lstStyle/>
                    <a:p>
                      <a:pPr algn="ctr"/>
                      <a:r>
                        <a:rPr lang="fr-FR" dirty="0" smtClean="0"/>
                        <a:t>Mise en place des enseignements à distance pour les sportifs de haut niveau, et développement de ces modalités d'enseignement dans le cadre du réseau du "Grand INSEP</a:t>
                      </a:r>
                      <a:endParaRPr lang="fr-FR" dirty="0"/>
                    </a:p>
                  </a:txBody>
                  <a:tcPr anchor="ctr"/>
                </a:tc>
                <a:tc>
                  <a:txBody>
                    <a:bodyPr/>
                    <a:lstStyle/>
                    <a:p>
                      <a:pPr algn="ctr"/>
                      <a:r>
                        <a:rPr lang="fr-FR" dirty="0" smtClean="0"/>
                        <a:t>Faciliter la mobilisation de cette forme d'enseignement répondant aux problématiques d'emploi du temps des sportifs. Mise en place d’un tutorat et d’un suivi personnalisé des sportifs de haut niveau.</a:t>
                      </a:r>
                      <a:endParaRPr lang="fr-FR" dirty="0"/>
                    </a:p>
                  </a:txBody>
                  <a:tcPr anchor="ctr"/>
                </a:tc>
                <a:extLst>
                  <a:ext uri="{0D108BD9-81ED-4DB2-BD59-A6C34878D82A}">
                    <a16:rowId xmlns:a16="http://schemas.microsoft.com/office/drawing/2014/main" val="4141437353"/>
                  </a:ext>
                </a:extLst>
              </a:tr>
            </a:tbl>
          </a:graphicData>
        </a:graphic>
      </p:graphicFrame>
    </p:spTree>
    <p:extLst>
      <p:ext uri="{BB962C8B-B14F-4D97-AF65-F5344CB8AC3E}">
        <p14:creationId xmlns:p14="http://schemas.microsoft.com/office/powerpoint/2010/main" val="1529821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603726858"/>
              </p:ext>
            </p:extLst>
          </p:nvPr>
        </p:nvGraphicFramePr>
        <p:xfrm>
          <a:off x="261256" y="0"/>
          <a:ext cx="11612880" cy="6649860"/>
        </p:xfrm>
        <a:graphic>
          <a:graphicData uri="http://schemas.openxmlformats.org/drawingml/2006/table">
            <a:tbl>
              <a:tblPr firstRow="1" bandRow="1">
                <a:tableStyleId>{5C22544A-7EE6-4342-B048-85BDC9FD1C3A}</a:tableStyleId>
              </a:tblPr>
              <a:tblGrid>
                <a:gridCol w="2651761">
                  <a:extLst>
                    <a:ext uri="{9D8B030D-6E8A-4147-A177-3AD203B41FA5}">
                      <a16:colId xmlns:a16="http://schemas.microsoft.com/office/drawing/2014/main" val="4235515036"/>
                    </a:ext>
                  </a:extLst>
                </a:gridCol>
                <a:gridCol w="4206240">
                  <a:extLst>
                    <a:ext uri="{9D8B030D-6E8A-4147-A177-3AD203B41FA5}">
                      <a16:colId xmlns:a16="http://schemas.microsoft.com/office/drawing/2014/main" val="1152969091"/>
                    </a:ext>
                  </a:extLst>
                </a:gridCol>
                <a:gridCol w="4754879">
                  <a:extLst>
                    <a:ext uri="{9D8B030D-6E8A-4147-A177-3AD203B41FA5}">
                      <a16:colId xmlns:a16="http://schemas.microsoft.com/office/drawing/2014/main" val="2257756000"/>
                    </a:ext>
                  </a:extLst>
                </a:gridCol>
              </a:tblGrid>
              <a:tr h="988803">
                <a:tc gridSpan="3">
                  <a:txBody>
                    <a:bodyPr/>
                    <a:lstStyle/>
                    <a:p>
                      <a:pPr algn="ctr"/>
                      <a:r>
                        <a:rPr lang="fr-FR" sz="2800" dirty="0" smtClean="0"/>
                        <a:t>CAHIER DES CHARGES</a:t>
                      </a:r>
                      <a:endParaRPr lang="fr-FR" sz="2800" dirty="0"/>
                    </a:p>
                  </a:txBody>
                  <a:tcPr anchor="ct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2732845213"/>
                  </a:ext>
                </a:extLst>
              </a:tr>
              <a:tr h="997617">
                <a:tc rowSpan="4">
                  <a:txBody>
                    <a:bodyPr/>
                    <a:lstStyle/>
                    <a:p>
                      <a:pPr algn="ctr"/>
                      <a:r>
                        <a:rPr lang="fr-FR" sz="2000" dirty="0" smtClean="0">
                          <a:effectLst>
                            <a:outerShdw blurRad="38100" dist="38100" dir="2700000" algn="tl">
                              <a:srgbClr val="000000">
                                <a:alpha val="43137"/>
                              </a:srgbClr>
                            </a:outerShdw>
                          </a:effectLst>
                        </a:rPr>
                        <a:t>Mise à disposition des équipements sportifs existants dans l’enceinte de l’établissement scolaire aux associations sportives et entreprises locales code de l'éducation les articles : L. 212-15,  L. 213-2-2 , L. 214-6-2 intégrant l’agenda d’accessibilité programmé </a:t>
                      </a:r>
                      <a:r>
                        <a:rPr lang="fr-FR" sz="2000" dirty="0" err="1" smtClean="0">
                          <a:effectLst>
                            <a:outerShdw blurRad="38100" dist="38100" dir="2700000" algn="tl">
                              <a:srgbClr val="000000">
                                <a:alpha val="43137"/>
                              </a:srgbClr>
                            </a:outerShdw>
                          </a:effectLst>
                        </a:rPr>
                        <a:t>AdA</a:t>
                      </a:r>
                      <a:endParaRPr lang="fr-FR" sz="2000" dirty="0">
                        <a:effectLst>
                          <a:outerShdw blurRad="38100" dist="38100" dir="2700000" algn="tl">
                            <a:srgbClr val="000000">
                              <a:alpha val="43137"/>
                            </a:srgbClr>
                          </a:outerShdw>
                        </a:effectLst>
                      </a:endParaRPr>
                    </a:p>
                  </a:txBody>
                  <a:tcPr anchor="ctr"/>
                </a:tc>
                <a:tc>
                  <a:txBody>
                    <a:bodyPr/>
                    <a:lstStyle/>
                    <a:p>
                      <a:pPr algn="ctr"/>
                      <a:r>
                        <a:rPr lang="fr-FR" dirty="0" smtClean="0"/>
                        <a:t>Délibération favorable du CA de l'EPLE sur l'ouverture </a:t>
                      </a:r>
                      <a:endParaRPr lang="fr-FR" dirty="0"/>
                    </a:p>
                  </a:txBody>
                  <a:tcPr anchor="ctr"/>
                </a:tc>
                <a:tc>
                  <a:txBody>
                    <a:bodyPr/>
                    <a:lstStyle/>
                    <a:p>
                      <a:pPr algn="ctr"/>
                      <a:r>
                        <a:rPr lang="fr-FR" dirty="0" smtClean="0"/>
                        <a:t>Inscription au CA de l'EPLE avant la fin d'année scolaire pour préparer programme de rentrée</a:t>
                      </a:r>
                      <a:endParaRPr lang="fr-FR" dirty="0"/>
                    </a:p>
                  </a:txBody>
                  <a:tcPr anchor="ctr"/>
                </a:tc>
                <a:extLst>
                  <a:ext uri="{0D108BD9-81ED-4DB2-BD59-A6C34878D82A}">
                    <a16:rowId xmlns:a16="http://schemas.microsoft.com/office/drawing/2014/main" val="2369174521"/>
                  </a:ext>
                </a:extLst>
              </a:tr>
              <a:tr h="997617">
                <a:tc vMerge="1">
                  <a:txBody>
                    <a:bodyPr/>
                    <a:lstStyle/>
                    <a:p>
                      <a:endParaRPr lang="fr-FR" dirty="0"/>
                    </a:p>
                  </a:txBody>
                  <a:tcPr/>
                </a:tc>
                <a:tc>
                  <a:txBody>
                    <a:bodyPr/>
                    <a:lstStyle/>
                    <a:p>
                      <a:pPr algn="ctr"/>
                      <a:r>
                        <a:rPr lang="fr-FR" dirty="0" smtClean="0"/>
                        <a:t>Signature d'une convention entre l'établissement, l'association utilisatrice (club ou entreprise) et la collectivité territoriale propriétaire pour l'ouverture en semaine. </a:t>
                      </a:r>
                      <a:endParaRPr lang="fr-FR" dirty="0"/>
                    </a:p>
                  </a:txBody>
                  <a:tcPr anchor="ctr"/>
                </a:tc>
                <a:tc rowSpan="2">
                  <a:txBody>
                    <a:bodyPr/>
                    <a:lstStyle/>
                    <a:p>
                      <a:pPr algn="ctr"/>
                      <a:r>
                        <a:rPr lang="fr-FR" dirty="0" smtClean="0"/>
                        <a:t>Définir les modalités, le montant de la location et les mesures de compensation d'usage prises avec la collectivité (entretien et gardiennage). Faciliter la mise en place d’école ouverte en lien avec les clubs sportifs</a:t>
                      </a:r>
                      <a:endParaRPr lang="fr-FR" dirty="0"/>
                    </a:p>
                  </a:txBody>
                  <a:tcPr anchor="ctr"/>
                </a:tc>
                <a:extLst>
                  <a:ext uri="{0D108BD9-81ED-4DB2-BD59-A6C34878D82A}">
                    <a16:rowId xmlns:a16="http://schemas.microsoft.com/office/drawing/2014/main" val="2340327129"/>
                  </a:ext>
                </a:extLst>
              </a:tr>
              <a:tr h="1596187">
                <a:tc vMerge="1">
                  <a:txBody>
                    <a:bodyPr/>
                    <a:lstStyle/>
                    <a:p>
                      <a:endParaRPr lang="fr-FR" dirty="0"/>
                    </a:p>
                  </a:txBody>
                  <a:tcPr/>
                </a:tc>
                <a:tc>
                  <a:txBody>
                    <a:bodyPr/>
                    <a:lstStyle/>
                    <a:p>
                      <a:pPr algn="ctr"/>
                      <a:r>
                        <a:rPr lang="fr-FR" dirty="0" smtClean="0"/>
                        <a:t>Signature d'une convention entre l'établissement, l'association utilisatrice (club ou entreprise) et la collectivité territoriale propriétaire pour l'ouverture pendant les week-ends et les vacances scolaires</a:t>
                      </a:r>
                      <a:endParaRPr lang="fr-FR" dirty="0"/>
                    </a:p>
                  </a:txBody>
                  <a:tcPr anchor="ctr"/>
                </a:tc>
                <a:tc vMerge="1">
                  <a:txBody>
                    <a:bodyPr/>
                    <a:lstStyle/>
                    <a:p>
                      <a:pPr algn="ctr"/>
                      <a:endParaRPr lang="fr-FR" dirty="0"/>
                    </a:p>
                  </a:txBody>
                  <a:tcPr anchor="ctr"/>
                </a:tc>
                <a:extLst>
                  <a:ext uri="{0D108BD9-81ED-4DB2-BD59-A6C34878D82A}">
                    <a16:rowId xmlns:a16="http://schemas.microsoft.com/office/drawing/2014/main" val="3781201579"/>
                  </a:ext>
                </a:extLst>
              </a:tr>
              <a:tr h="997617">
                <a:tc vMerge="1">
                  <a:txBody>
                    <a:bodyPr/>
                    <a:lstStyle/>
                    <a:p>
                      <a:endParaRPr lang="fr-FR" dirty="0"/>
                    </a:p>
                  </a:txBody>
                  <a:tcPr/>
                </a:tc>
                <a:tc>
                  <a:txBody>
                    <a:bodyPr/>
                    <a:lstStyle/>
                    <a:p>
                      <a:pPr algn="ctr"/>
                      <a:r>
                        <a:rPr lang="fr-FR" dirty="0" smtClean="0"/>
                        <a:t>Réflexion menée sur l'entretien et sur le gardiennage, et/ou sur un projet de travaux d'ouverture indépendante de cet équipement sportif. </a:t>
                      </a:r>
                      <a:endParaRPr lang="fr-FR" dirty="0"/>
                    </a:p>
                  </a:txBody>
                  <a:tcPr anchor="ctr"/>
                </a:tc>
                <a:tc>
                  <a:txBody>
                    <a:bodyPr/>
                    <a:lstStyle/>
                    <a:p>
                      <a:pPr algn="ctr"/>
                      <a:r>
                        <a:rPr lang="fr-FR" dirty="0" smtClean="0"/>
                        <a:t>Sécuriser les flux dans l'EPLE en rendant l'équipement sportif accessible de l'extérieur.  Vérifier l’accessibilité des installations pour les handicapés.</a:t>
                      </a:r>
                      <a:endParaRPr lang="fr-FR" dirty="0"/>
                    </a:p>
                  </a:txBody>
                  <a:tcPr anchor="ctr"/>
                </a:tc>
                <a:extLst>
                  <a:ext uri="{0D108BD9-81ED-4DB2-BD59-A6C34878D82A}">
                    <a16:rowId xmlns:a16="http://schemas.microsoft.com/office/drawing/2014/main" val="4141437353"/>
                  </a:ext>
                </a:extLst>
              </a:tr>
            </a:tbl>
          </a:graphicData>
        </a:graphic>
      </p:graphicFrame>
    </p:spTree>
    <p:extLst>
      <p:ext uri="{BB962C8B-B14F-4D97-AF65-F5344CB8AC3E}">
        <p14:creationId xmlns:p14="http://schemas.microsoft.com/office/powerpoint/2010/main" val="2115511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518929207"/>
              </p:ext>
            </p:extLst>
          </p:nvPr>
        </p:nvGraphicFramePr>
        <p:xfrm>
          <a:off x="809899" y="117565"/>
          <a:ext cx="10881358" cy="5876006"/>
        </p:xfrm>
        <a:graphic>
          <a:graphicData uri="http://schemas.openxmlformats.org/drawingml/2006/table">
            <a:tbl>
              <a:tblPr firstRow="1" firstCol="1" bandRow="1">
                <a:tableStyleId>{5C22544A-7EE6-4342-B048-85BDC9FD1C3A}</a:tableStyleId>
              </a:tblPr>
              <a:tblGrid>
                <a:gridCol w="2785781">
                  <a:extLst>
                    <a:ext uri="{9D8B030D-6E8A-4147-A177-3AD203B41FA5}">
                      <a16:colId xmlns:a16="http://schemas.microsoft.com/office/drawing/2014/main" val="3767281332"/>
                    </a:ext>
                  </a:extLst>
                </a:gridCol>
                <a:gridCol w="2686118">
                  <a:extLst>
                    <a:ext uri="{9D8B030D-6E8A-4147-A177-3AD203B41FA5}">
                      <a16:colId xmlns:a16="http://schemas.microsoft.com/office/drawing/2014/main" val="3548324011"/>
                    </a:ext>
                  </a:extLst>
                </a:gridCol>
                <a:gridCol w="2796589">
                  <a:extLst>
                    <a:ext uri="{9D8B030D-6E8A-4147-A177-3AD203B41FA5}">
                      <a16:colId xmlns:a16="http://schemas.microsoft.com/office/drawing/2014/main" val="3410944163"/>
                    </a:ext>
                  </a:extLst>
                </a:gridCol>
                <a:gridCol w="2612870">
                  <a:extLst>
                    <a:ext uri="{9D8B030D-6E8A-4147-A177-3AD203B41FA5}">
                      <a16:colId xmlns:a16="http://schemas.microsoft.com/office/drawing/2014/main" val="783423520"/>
                    </a:ext>
                  </a:extLst>
                </a:gridCol>
              </a:tblGrid>
              <a:tr h="451810">
                <a:tc gridSpan="4">
                  <a:txBody>
                    <a:bodyPr/>
                    <a:lstStyle/>
                    <a:p>
                      <a:pPr algn="ctr">
                        <a:lnSpc>
                          <a:spcPct val="107000"/>
                        </a:lnSpc>
                        <a:spcAft>
                          <a:spcPts val="800"/>
                        </a:spcAft>
                      </a:pPr>
                      <a:r>
                        <a:rPr lang="fr-FR" sz="2000" dirty="0" smtClean="0">
                          <a:effectLst/>
                        </a:rPr>
                        <a:t>Sites labellisés préfigurateurs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2072821"/>
                  </a:ext>
                </a:extLst>
              </a:tr>
              <a:tr h="452146">
                <a:tc>
                  <a:txBody>
                    <a:bodyPr/>
                    <a:lstStyle/>
                    <a:p>
                      <a:pPr algn="l">
                        <a:lnSpc>
                          <a:spcPct val="107000"/>
                        </a:lnSpc>
                        <a:spcAft>
                          <a:spcPts val="800"/>
                        </a:spcAft>
                      </a:pPr>
                      <a:r>
                        <a:rPr lang="fr-FR" sz="2000">
                          <a:effectLst/>
                        </a:rPr>
                        <a:t>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2000" b="1" dirty="0">
                          <a:effectLst/>
                        </a:rPr>
                        <a:t>ECOLES</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2000" b="1" dirty="0">
                          <a:effectLst/>
                        </a:rPr>
                        <a:t>COLLEGES</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2000" b="1" dirty="0">
                          <a:effectLst/>
                        </a:rPr>
                        <a:t>LYCEES</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3563244"/>
                  </a:ext>
                </a:extLst>
              </a:tr>
              <a:tr h="2421851">
                <a:tc>
                  <a:txBody>
                    <a:bodyPr/>
                    <a:lstStyle/>
                    <a:p>
                      <a:pPr algn="l">
                        <a:lnSpc>
                          <a:spcPct val="107000"/>
                        </a:lnSpc>
                        <a:spcAft>
                          <a:spcPts val="800"/>
                        </a:spcAft>
                      </a:pPr>
                      <a:r>
                        <a:rPr lang="fr-FR" sz="2800" dirty="0">
                          <a:solidFill>
                            <a:srgbClr val="002060"/>
                          </a:solidFill>
                          <a:effectLst/>
                        </a:rPr>
                        <a:t>Académie de </a:t>
                      </a:r>
                    </a:p>
                    <a:p>
                      <a:pPr algn="l">
                        <a:lnSpc>
                          <a:spcPct val="107000"/>
                        </a:lnSpc>
                        <a:spcAft>
                          <a:spcPts val="800"/>
                        </a:spcAft>
                      </a:pPr>
                      <a:r>
                        <a:rPr lang="fr-FR" sz="2800" dirty="0">
                          <a:solidFill>
                            <a:srgbClr val="002060"/>
                          </a:solidFill>
                          <a:effectLst/>
                        </a:rPr>
                        <a:t> CAEN</a:t>
                      </a:r>
                      <a:endPar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2800" dirty="0">
                          <a:effectLst/>
                        </a:rPr>
                        <a:t>Ecole de l’Yser Saint </a:t>
                      </a:r>
                      <a:r>
                        <a:rPr lang="fr-FR" sz="2800" dirty="0" err="1">
                          <a:effectLst/>
                        </a:rPr>
                        <a:t>Lô</a:t>
                      </a:r>
                      <a:r>
                        <a:rPr lang="fr-FR" sz="2800" dirty="0">
                          <a:effectLst/>
                        </a:rPr>
                        <a:t> Manche</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2800" dirty="0">
                          <a:effectLst/>
                        </a:rPr>
                        <a:t>Collège Jean Moulin Gacé</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2800">
                          <a:effectLst/>
                        </a:rPr>
                        <a:t> </a:t>
                      </a:r>
                    </a:p>
                    <a:p>
                      <a:pPr algn="ctr">
                        <a:lnSpc>
                          <a:spcPct val="107000"/>
                        </a:lnSpc>
                        <a:spcAft>
                          <a:spcPts val="800"/>
                        </a:spcAft>
                      </a:pPr>
                      <a:r>
                        <a:rPr lang="fr-FR" sz="2800">
                          <a:effectLst/>
                        </a:rPr>
                        <a:t>Lycée Laplace Caen</a:t>
                      </a:r>
                    </a:p>
                    <a:p>
                      <a:pPr algn="ctr">
                        <a:lnSpc>
                          <a:spcPct val="107000"/>
                        </a:lnSpc>
                        <a:spcAft>
                          <a:spcPts val="800"/>
                        </a:spcAft>
                      </a:pPr>
                      <a:r>
                        <a:rPr lang="fr-FR" sz="2800">
                          <a:effectLst/>
                        </a:rPr>
                        <a:t> </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6902699"/>
                  </a:ext>
                </a:extLst>
              </a:tr>
              <a:tr h="2421851">
                <a:tc>
                  <a:txBody>
                    <a:bodyPr/>
                    <a:lstStyle/>
                    <a:p>
                      <a:pPr algn="l">
                        <a:lnSpc>
                          <a:spcPct val="107000"/>
                        </a:lnSpc>
                        <a:spcAft>
                          <a:spcPts val="800"/>
                        </a:spcAft>
                      </a:pPr>
                      <a:r>
                        <a:rPr lang="fr-FR" sz="2800" dirty="0">
                          <a:solidFill>
                            <a:srgbClr val="002060"/>
                          </a:solidFill>
                          <a:effectLst/>
                        </a:rPr>
                        <a:t>Académie de </a:t>
                      </a:r>
                    </a:p>
                    <a:p>
                      <a:pPr algn="l">
                        <a:lnSpc>
                          <a:spcPct val="107000"/>
                        </a:lnSpc>
                        <a:spcAft>
                          <a:spcPts val="800"/>
                        </a:spcAft>
                      </a:pPr>
                      <a:r>
                        <a:rPr lang="fr-FR" sz="2800" dirty="0">
                          <a:solidFill>
                            <a:srgbClr val="002060"/>
                          </a:solidFill>
                          <a:effectLst/>
                        </a:rPr>
                        <a:t>Rouen</a:t>
                      </a:r>
                      <a:endPar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2800" dirty="0">
                          <a:effectLst/>
                        </a:rPr>
                        <a:t>Ecole </a:t>
                      </a:r>
                      <a:r>
                        <a:rPr lang="fr-FR" sz="2800" dirty="0" err="1">
                          <a:effectLst/>
                        </a:rPr>
                        <a:t>Rochereuil</a:t>
                      </a:r>
                      <a:r>
                        <a:rPr lang="fr-FR" sz="2800" dirty="0">
                          <a:effectLst/>
                        </a:rPr>
                        <a:t> Evreux</a:t>
                      </a:r>
                    </a:p>
                    <a:p>
                      <a:pPr algn="ctr">
                        <a:lnSpc>
                          <a:spcPct val="107000"/>
                        </a:lnSpc>
                        <a:spcAft>
                          <a:spcPts val="800"/>
                        </a:spcAft>
                      </a:pPr>
                      <a:r>
                        <a:rPr lang="fr-FR" sz="2800" dirty="0">
                          <a:effectLst/>
                        </a:rPr>
                        <a:t>Eure</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2800" dirty="0">
                          <a:effectLst/>
                        </a:rPr>
                        <a:t>Collège Pasteur Petit Couronne</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2800" dirty="0">
                          <a:effectLst/>
                        </a:rPr>
                        <a:t> </a:t>
                      </a:r>
                    </a:p>
                    <a:p>
                      <a:pPr algn="ctr">
                        <a:lnSpc>
                          <a:spcPct val="107000"/>
                        </a:lnSpc>
                        <a:spcAft>
                          <a:spcPts val="800"/>
                        </a:spcAft>
                      </a:pPr>
                      <a:r>
                        <a:rPr lang="fr-FR" sz="2800" dirty="0">
                          <a:effectLst/>
                        </a:rPr>
                        <a:t>Lycée Porte Océane Le Havre</a:t>
                      </a:r>
                    </a:p>
                    <a:p>
                      <a:pPr algn="ctr">
                        <a:lnSpc>
                          <a:spcPct val="107000"/>
                        </a:lnSpc>
                        <a:spcAft>
                          <a:spcPts val="800"/>
                        </a:spcAft>
                      </a:pPr>
                      <a:r>
                        <a:rPr lang="fr-FR" sz="2800" dirty="0">
                          <a:effectLst/>
                        </a:rPr>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27708828"/>
                  </a:ext>
                </a:extLst>
              </a:tr>
            </a:tbl>
          </a:graphicData>
        </a:graphic>
      </p:graphicFrame>
    </p:spTree>
    <p:extLst>
      <p:ext uri="{BB962C8B-B14F-4D97-AF65-F5344CB8AC3E}">
        <p14:creationId xmlns:p14="http://schemas.microsoft.com/office/powerpoint/2010/main" val="2170237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Ressources PEDAGOGIQUES</a:t>
            </a:r>
            <a:endParaRPr lang="fr-FR" dirty="0"/>
          </a:p>
        </p:txBody>
      </p:sp>
      <p:sp>
        <p:nvSpPr>
          <p:cNvPr id="3" name="Espace réservé du contenu 2"/>
          <p:cNvSpPr>
            <a:spLocks noGrp="1"/>
          </p:cNvSpPr>
          <p:nvPr>
            <p:ph idx="1"/>
          </p:nvPr>
        </p:nvSpPr>
        <p:spPr>
          <a:xfrm>
            <a:off x="600891" y="2015732"/>
            <a:ext cx="10972800" cy="3450613"/>
          </a:xfrm>
        </p:spPr>
        <p:txBody>
          <a:bodyPr>
            <a:noAutofit/>
          </a:bodyPr>
          <a:lstStyle/>
          <a:p>
            <a:r>
              <a:rPr lang="fr-FR" sz="2400" dirty="0">
                <a:hlinkClick r:id="rId2"/>
              </a:rPr>
              <a:t>http://</a:t>
            </a:r>
            <a:r>
              <a:rPr lang="fr-FR" sz="2400" dirty="0" smtClean="0">
                <a:hlinkClick r:id="rId2"/>
              </a:rPr>
              <a:t>cnosf.franceolympique.com/cnosf/</a:t>
            </a:r>
            <a:r>
              <a:rPr lang="fr-FR" sz="2400" dirty="0" smtClean="0"/>
              <a:t>   ressources pédagogiques sur l’olympisme</a:t>
            </a:r>
          </a:p>
          <a:p>
            <a:pPr marL="0" indent="0">
              <a:buNone/>
            </a:pPr>
            <a:endParaRPr lang="fr-FR" sz="2400" dirty="0" smtClean="0"/>
          </a:p>
          <a:p>
            <a:r>
              <a:rPr lang="fr-FR" sz="2400" dirty="0">
                <a:hlinkClick r:id="rId3"/>
              </a:rPr>
              <a:t>http://</a:t>
            </a:r>
            <a:r>
              <a:rPr lang="fr-FR" sz="2400" dirty="0" smtClean="0">
                <a:hlinkClick r:id="rId3"/>
              </a:rPr>
              <a:t>eduscol.education.fr/cid121884/la-semaine-olympique-et-paralympique.html</a:t>
            </a:r>
            <a:r>
              <a:rPr lang="fr-FR" sz="2400" dirty="0" smtClean="0"/>
              <a:t>  semaine olympique et paralympique</a:t>
            </a:r>
          </a:p>
          <a:p>
            <a:endParaRPr lang="fr-FR" sz="2400" dirty="0"/>
          </a:p>
          <a:p>
            <a:r>
              <a:rPr lang="fr-FR" sz="2400" dirty="0">
                <a:hlinkClick r:id="rId4"/>
              </a:rPr>
              <a:t>https://</a:t>
            </a:r>
            <a:r>
              <a:rPr lang="fr-FR" sz="2400" dirty="0" smtClean="0">
                <a:hlinkClick r:id="rId4"/>
              </a:rPr>
              <a:t>www.reseau-canope.fr/actualites/actualite/la-grande-ecole-du-sport-aux-couleurs-de-lolympisme.html</a:t>
            </a:r>
            <a:r>
              <a:rPr lang="fr-FR" sz="2400" dirty="0" smtClean="0"/>
              <a:t> la grande école du sport aux couleurs de l’olympisme</a:t>
            </a:r>
            <a:endParaRPr lang="fr-FR" sz="2400" dirty="0"/>
          </a:p>
        </p:txBody>
      </p:sp>
    </p:spTree>
    <p:extLst>
      <p:ext uri="{BB962C8B-B14F-4D97-AF65-F5344CB8AC3E}">
        <p14:creationId xmlns:p14="http://schemas.microsoft.com/office/powerpoint/2010/main" val="1086927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11779" y="282004"/>
            <a:ext cx="9603275" cy="1049235"/>
          </a:xfrm>
        </p:spPr>
        <p:txBody>
          <a:bodyPr/>
          <a:lstStyle/>
          <a:p>
            <a:r>
              <a:rPr lang="fr-FR" dirty="0"/>
              <a:t>Labellisation </a:t>
            </a:r>
            <a:br>
              <a:rPr lang="fr-FR" dirty="0"/>
            </a:br>
            <a:r>
              <a:rPr lang="fr-FR" dirty="0"/>
              <a:t>« Génération 2024 »</a:t>
            </a:r>
          </a:p>
        </p:txBody>
      </p:sp>
      <p:sp>
        <p:nvSpPr>
          <p:cNvPr id="3" name="Espace réservé du contenu 2"/>
          <p:cNvSpPr>
            <a:spLocks noGrp="1"/>
          </p:cNvSpPr>
          <p:nvPr>
            <p:ph idx="1"/>
          </p:nvPr>
        </p:nvSpPr>
        <p:spPr>
          <a:xfrm>
            <a:off x="280850" y="1832851"/>
            <a:ext cx="11665132" cy="3875617"/>
          </a:xfrm>
        </p:spPr>
        <p:txBody>
          <a:bodyPr>
            <a:noAutofit/>
          </a:bodyPr>
          <a:lstStyle/>
          <a:p>
            <a:pPr marL="0" indent="0">
              <a:buNone/>
            </a:pPr>
            <a:r>
              <a:rPr lang="fr-FR" sz="2400" b="1" dirty="0"/>
              <a:t>Le programme d’appui à l’organisation des Jeux olympiques et paralympiques à Paris en 2024 (JOP 2024), « le sport au service de la société »,  validé en Conseil des ministres le 22 mars 2017 </a:t>
            </a:r>
            <a:r>
              <a:rPr lang="fr-FR" sz="2400" i="1" dirty="0">
                <a:solidFill>
                  <a:srgbClr val="FF0000"/>
                </a:solidFill>
                <a:effectLst>
                  <a:outerShdw blurRad="38100" dist="38100" dir="2700000" algn="tl">
                    <a:srgbClr val="000000">
                      <a:alpha val="43137"/>
                    </a:srgbClr>
                  </a:outerShdw>
                </a:effectLst>
              </a:rPr>
              <a:t>indique dans sa </a:t>
            </a:r>
            <a:r>
              <a:rPr lang="fr-FR" sz="2400" i="1" dirty="0" smtClean="0">
                <a:solidFill>
                  <a:srgbClr val="FF0000"/>
                </a:solidFill>
                <a:effectLst>
                  <a:outerShdw blurRad="38100" dist="38100" dir="2700000" algn="tl">
                    <a:srgbClr val="000000">
                      <a:alpha val="43137"/>
                    </a:srgbClr>
                  </a:outerShdw>
                </a:effectLst>
              </a:rPr>
              <a:t>première mesure </a:t>
            </a:r>
            <a:r>
              <a:rPr lang="fr-FR" sz="2400" dirty="0" smtClean="0"/>
              <a:t>:</a:t>
            </a:r>
          </a:p>
          <a:p>
            <a:pPr marL="0" indent="0">
              <a:buNone/>
            </a:pPr>
            <a:r>
              <a:rPr lang="fr-FR" sz="2400" dirty="0" smtClean="0"/>
              <a:t> </a:t>
            </a:r>
            <a:r>
              <a:rPr lang="fr-FR" sz="2400" b="1" dirty="0"/>
              <a:t>« créer un label  Génération 2024  pour les établissements scolaires et universitaires ».  </a:t>
            </a:r>
          </a:p>
          <a:p>
            <a:pPr marL="0" indent="0">
              <a:buNone/>
            </a:pPr>
            <a:r>
              <a:rPr lang="fr-FR" sz="2400" dirty="0"/>
              <a:t>A cette fin, </a:t>
            </a:r>
            <a:r>
              <a:rPr lang="fr-FR" sz="2400" u="sng" dirty="0"/>
              <a:t>les ministères chargés de l’éducation, de l’agriculture et des sports </a:t>
            </a:r>
            <a:r>
              <a:rPr lang="fr-FR" sz="2400" dirty="0" smtClean="0"/>
              <a:t>ont lancé à la </a:t>
            </a:r>
            <a:r>
              <a:rPr lang="fr-FR" sz="2400" dirty="0"/>
              <a:t>rentrée 2018 un appel d’offre national pluriannuel pour encourager le développement de la continuité éducative dans la pratique sportive des jeunes notamment pour ceux en situation de handicap. </a:t>
            </a:r>
          </a:p>
        </p:txBody>
      </p:sp>
    </p:spTree>
    <p:extLst>
      <p:ext uri="{BB962C8B-B14F-4D97-AF65-F5344CB8AC3E}">
        <p14:creationId xmlns:p14="http://schemas.microsoft.com/office/powerpoint/2010/main" val="1377165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Le sport au service de la société</a:t>
            </a:r>
            <a:endParaRPr lang="fr-FR" dirty="0">
              <a:solidFill>
                <a:srgbClr val="0070C0"/>
              </a:solidFill>
            </a:endParaRPr>
          </a:p>
        </p:txBody>
      </p:sp>
      <p:sp>
        <p:nvSpPr>
          <p:cNvPr id="3" name="Espace réservé du contenu 2"/>
          <p:cNvSpPr>
            <a:spLocks noGrp="1"/>
          </p:cNvSpPr>
          <p:nvPr>
            <p:ph idx="1"/>
          </p:nvPr>
        </p:nvSpPr>
        <p:spPr>
          <a:xfrm>
            <a:off x="731521" y="1852582"/>
            <a:ext cx="10724606" cy="3841652"/>
          </a:xfrm>
        </p:spPr>
        <p:txBody>
          <a:bodyPr>
            <a:normAutofit fontScale="85000" lnSpcReduction="10000"/>
          </a:bodyPr>
          <a:lstStyle/>
          <a:p>
            <a:pPr marL="0" indent="0">
              <a:buNone/>
            </a:pPr>
            <a:r>
              <a:rPr lang="fr-FR" dirty="0" smtClean="0">
                <a:solidFill>
                  <a:srgbClr val="0070C0"/>
                </a:solidFill>
              </a:rPr>
              <a:t>« …considérer </a:t>
            </a:r>
            <a:r>
              <a:rPr lang="fr-FR" dirty="0">
                <a:solidFill>
                  <a:srgbClr val="0070C0"/>
                </a:solidFill>
              </a:rPr>
              <a:t>le sport comme un catalyseur important de l’action publique en faveur de la </a:t>
            </a:r>
            <a:r>
              <a:rPr lang="fr-FR" dirty="0" smtClean="0">
                <a:solidFill>
                  <a:srgbClr val="0070C0"/>
                </a:solidFill>
              </a:rPr>
              <a:t>jeunesse…» « …facteur de santé publique… »</a:t>
            </a:r>
          </a:p>
          <a:p>
            <a:pPr marL="0" indent="0" algn="ctr">
              <a:buNone/>
            </a:pPr>
            <a:r>
              <a:rPr lang="fr-FR" dirty="0" smtClean="0">
                <a:solidFill>
                  <a:srgbClr val="0070C0"/>
                </a:solidFill>
              </a:rPr>
              <a:t>24 mesures et leurs indicateurs</a:t>
            </a:r>
          </a:p>
          <a:p>
            <a:pPr marL="0" indent="0" algn="ctr">
              <a:buNone/>
            </a:pPr>
            <a:r>
              <a:rPr lang="fr-FR" dirty="0" smtClean="0">
                <a:solidFill>
                  <a:srgbClr val="0070C0"/>
                </a:solidFill>
                <a:effectLst>
                  <a:outerShdw blurRad="38100" dist="38100" dir="2700000" algn="tl">
                    <a:srgbClr val="000000">
                      <a:alpha val="43137"/>
                    </a:srgbClr>
                  </a:outerShdw>
                </a:effectLst>
              </a:rPr>
              <a:t>Mesure n°1: créer un label « génération 2024 » 20% des établissements en 2024…</a:t>
            </a:r>
          </a:p>
          <a:p>
            <a:pPr marL="0" indent="0">
              <a:buNone/>
            </a:pPr>
            <a:r>
              <a:rPr lang="fr-FR" dirty="0" smtClean="0">
                <a:solidFill>
                  <a:srgbClr val="0070C0"/>
                </a:solidFill>
              </a:rPr>
              <a:t>« L’initiation </a:t>
            </a:r>
            <a:r>
              <a:rPr lang="fr-FR" dirty="0">
                <a:solidFill>
                  <a:srgbClr val="0070C0"/>
                </a:solidFill>
              </a:rPr>
              <a:t>et la </a:t>
            </a:r>
            <a:r>
              <a:rPr lang="fr-FR" u="sng" dirty="0">
                <a:solidFill>
                  <a:srgbClr val="0070C0"/>
                </a:solidFill>
              </a:rPr>
              <a:t>découverte de l’activité physique</a:t>
            </a:r>
            <a:r>
              <a:rPr lang="fr-FR" dirty="0">
                <a:solidFill>
                  <a:srgbClr val="0070C0"/>
                </a:solidFill>
              </a:rPr>
              <a:t>, le </a:t>
            </a:r>
            <a:r>
              <a:rPr lang="fr-FR" u="sng" dirty="0">
                <a:solidFill>
                  <a:srgbClr val="0070C0"/>
                </a:solidFill>
              </a:rPr>
              <a:t>goût de la pratique </a:t>
            </a:r>
            <a:r>
              <a:rPr lang="fr-FR" dirty="0">
                <a:solidFill>
                  <a:srgbClr val="0070C0"/>
                </a:solidFill>
              </a:rPr>
              <a:t>sportive, le </a:t>
            </a:r>
            <a:r>
              <a:rPr lang="fr-FR" u="sng" dirty="0">
                <a:solidFill>
                  <a:srgbClr val="0070C0"/>
                </a:solidFill>
              </a:rPr>
              <a:t>perfectionnement et la progression</a:t>
            </a:r>
            <a:r>
              <a:rPr lang="fr-FR" dirty="0">
                <a:solidFill>
                  <a:srgbClr val="0070C0"/>
                </a:solidFill>
              </a:rPr>
              <a:t> ainsi que </a:t>
            </a:r>
            <a:r>
              <a:rPr lang="fr-FR" u="sng" dirty="0">
                <a:solidFill>
                  <a:srgbClr val="0070C0"/>
                </a:solidFill>
              </a:rPr>
              <a:t>l’égalité filles/garçons </a:t>
            </a:r>
            <a:r>
              <a:rPr lang="fr-FR" dirty="0">
                <a:solidFill>
                  <a:srgbClr val="0070C0"/>
                </a:solidFill>
              </a:rPr>
              <a:t>sont autant de fondamentaux que l’École met quotidiennement en œuvre </a:t>
            </a:r>
            <a:r>
              <a:rPr lang="fr-FR" u="sng" dirty="0">
                <a:solidFill>
                  <a:srgbClr val="0070C0"/>
                </a:solidFill>
              </a:rPr>
              <a:t>à travers l’éducation physique et </a:t>
            </a:r>
            <a:r>
              <a:rPr lang="fr-FR" u="sng" dirty="0" smtClean="0">
                <a:solidFill>
                  <a:srgbClr val="0070C0"/>
                </a:solidFill>
              </a:rPr>
              <a:t>sportive </a:t>
            </a:r>
            <a:r>
              <a:rPr lang="fr-FR" dirty="0" smtClean="0">
                <a:solidFill>
                  <a:srgbClr val="0070C0"/>
                </a:solidFill>
              </a:rPr>
              <a:t>»</a:t>
            </a:r>
          </a:p>
          <a:p>
            <a:pPr marL="0" indent="0" algn="ctr">
              <a:buNone/>
            </a:pPr>
            <a:r>
              <a:rPr lang="fr-FR" dirty="0" smtClean="0">
                <a:solidFill>
                  <a:srgbClr val="0070C0"/>
                </a:solidFill>
              </a:rPr>
              <a:t>« … </a:t>
            </a:r>
            <a:r>
              <a:rPr lang="fr-FR" dirty="0">
                <a:solidFill>
                  <a:srgbClr val="0070C0"/>
                </a:solidFill>
              </a:rPr>
              <a:t>passerelles entre le sport à l’école et le sport en </a:t>
            </a:r>
            <a:r>
              <a:rPr lang="fr-FR" dirty="0" smtClean="0">
                <a:solidFill>
                  <a:srgbClr val="0070C0"/>
                </a:solidFill>
              </a:rPr>
              <a:t>club… »</a:t>
            </a:r>
          </a:p>
          <a:p>
            <a:pPr marL="0" indent="0">
              <a:buNone/>
            </a:pPr>
            <a:r>
              <a:rPr lang="fr-FR" dirty="0">
                <a:solidFill>
                  <a:srgbClr val="0070C0"/>
                </a:solidFill>
              </a:rPr>
              <a:t> </a:t>
            </a:r>
            <a:r>
              <a:rPr lang="fr-FR" dirty="0" smtClean="0">
                <a:solidFill>
                  <a:srgbClr val="0070C0"/>
                </a:solidFill>
              </a:rPr>
              <a:t>« Le </a:t>
            </a:r>
            <a:r>
              <a:rPr lang="fr-FR" dirty="0">
                <a:solidFill>
                  <a:srgbClr val="0070C0"/>
                </a:solidFill>
              </a:rPr>
              <a:t>Label « Génération 2024 » a pour ambition de développer la pratique sportive chez les jeunes par la mise en œuvre d’actions concrètes et </a:t>
            </a:r>
            <a:r>
              <a:rPr lang="fr-FR" dirty="0" err="1">
                <a:solidFill>
                  <a:srgbClr val="0070C0"/>
                </a:solidFill>
              </a:rPr>
              <a:t>démultipliables</a:t>
            </a:r>
            <a:r>
              <a:rPr lang="fr-FR" dirty="0">
                <a:solidFill>
                  <a:srgbClr val="0070C0"/>
                </a:solidFill>
              </a:rPr>
              <a:t> à l’échelle nationale</a:t>
            </a:r>
            <a:r>
              <a:rPr lang="fr-FR" dirty="0" smtClean="0">
                <a:solidFill>
                  <a:srgbClr val="0070C0"/>
                </a:solidFill>
              </a:rPr>
              <a:t>. »</a:t>
            </a:r>
            <a:endParaRPr lang="fr-FR" dirty="0">
              <a:solidFill>
                <a:srgbClr val="0070C0"/>
              </a:solidFill>
            </a:endParaRPr>
          </a:p>
        </p:txBody>
      </p:sp>
    </p:spTree>
    <p:extLst>
      <p:ext uri="{BB962C8B-B14F-4D97-AF65-F5344CB8AC3E}">
        <p14:creationId xmlns:p14="http://schemas.microsoft.com/office/powerpoint/2010/main" val="600563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 GRANDS Objectifs  </a:t>
            </a:r>
            <a:r>
              <a:rPr lang="fr-FR" dirty="0"/>
              <a:t/>
            </a:r>
            <a:br>
              <a:rPr lang="fr-FR" dirty="0"/>
            </a:br>
            <a:r>
              <a:rPr lang="fr-FR" dirty="0"/>
              <a:t> </a:t>
            </a:r>
          </a:p>
        </p:txBody>
      </p:sp>
      <p:sp>
        <p:nvSpPr>
          <p:cNvPr id="3" name="Espace réservé du contenu 2"/>
          <p:cNvSpPr>
            <a:spLocks noGrp="1"/>
          </p:cNvSpPr>
          <p:nvPr>
            <p:ph idx="1"/>
          </p:nvPr>
        </p:nvSpPr>
        <p:spPr>
          <a:xfrm>
            <a:off x="1175657" y="2246813"/>
            <a:ext cx="9879197" cy="3331028"/>
          </a:xfrm>
        </p:spPr>
        <p:txBody>
          <a:bodyPr>
            <a:normAutofit/>
          </a:bodyPr>
          <a:lstStyle/>
          <a:p>
            <a:pPr marL="0" indent="0">
              <a:buNone/>
            </a:pPr>
            <a:r>
              <a:rPr lang="fr-FR" sz="2400" b="1" dirty="0">
                <a:solidFill>
                  <a:srgbClr val="002060"/>
                </a:solidFill>
                <a:effectLst>
                  <a:outerShdw blurRad="38100" dist="38100" dir="2700000" algn="tl">
                    <a:srgbClr val="000000">
                      <a:alpha val="43137"/>
                    </a:srgbClr>
                  </a:outerShdw>
                </a:effectLst>
              </a:rPr>
              <a:t>1. </a:t>
            </a:r>
            <a:r>
              <a:rPr lang="fr-FR" sz="2400" b="1" dirty="0" smtClean="0">
                <a:solidFill>
                  <a:srgbClr val="002060"/>
                </a:solidFill>
                <a:effectLst>
                  <a:outerShdw blurRad="38100" dist="38100" dir="2700000" algn="tl">
                    <a:srgbClr val="000000">
                      <a:alpha val="43137"/>
                    </a:srgbClr>
                  </a:outerShdw>
                </a:effectLst>
              </a:rPr>
              <a:t>Développer </a:t>
            </a:r>
            <a:r>
              <a:rPr lang="fr-FR" sz="2400" b="1" dirty="0">
                <a:solidFill>
                  <a:srgbClr val="002060"/>
                </a:solidFill>
                <a:effectLst>
                  <a:outerShdw blurRad="38100" dist="38100" dir="2700000" algn="tl">
                    <a:srgbClr val="000000">
                      <a:alpha val="43137"/>
                    </a:srgbClr>
                  </a:outerShdw>
                </a:effectLst>
              </a:rPr>
              <a:t>des projets structurants avec les clubs sportifs du territoire </a:t>
            </a:r>
            <a:endParaRPr lang="fr-FR" sz="2400" b="1" dirty="0" smtClean="0">
              <a:solidFill>
                <a:srgbClr val="002060"/>
              </a:solidFill>
              <a:effectLst>
                <a:outerShdw blurRad="38100" dist="38100" dir="2700000" algn="tl">
                  <a:srgbClr val="000000">
                    <a:alpha val="43137"/>
                  </a:srgbClr>
                </a:outerShdw>
              </a:effectLst>
            </a:endParaRPr>
          </a:p>
          <a:p>
            <a:pPr marL="0" indent="0">
              <a:buNone/>
            </a:pPr>
            <a:r>
              <a:rPr lang="fr-FR" sz="2400" i="1" dirty="0"/>
              <a:t>La continuité de </a:t>
            </a:r>
            <a:r>
              <a:rPr lang="fr-FR" sz="2400" b="1" i="1" dirty="0"/>
              <a:t>prise de responsabilités </a:t>
            </a:r>
            <a:r>
              <a:rPr lang="fr-FR" sz="2400" i="1" dirty="0"/>
              <a:t>et </a:t>
            </a:r>
            <a:r>
              <a:rPr lang="fr-FR" sz="2400" b="1" i="1" dirty="0"/>
              <a:t>d’engagement associatif des jeunes </a:t>
            </a:r>
            <a:r>
              <a:rPr lang="fr-FR" sz="2400" i="1" dirty="0"/>
              <a:t>doit être valorisée (sportif, officiel, coach, dirigeant, reporter) pour faciliter leur insertion sociale et professionnelle future. </a:t>
            </a:r>
            <a:endParaRPr lang="fr-FR" sz="2400" i="1" dirty="0" smtClean="0"/>
          </a:p>
        </p:txBody>
      </p:sp>
    </p:spTree>
    <p:extLst>
      <p:ext uri="{BB962C8B-B14F-4D97-AF65-F5344CB8AC3E}">
        <p14:creationId xmlns:p14="http://schemas.microsoft.com/office/powerpoint/2010/main" val="803607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Objectifs</a:t>
            </a:r>
          </a:p>
        </p:txBody>
      </p:sp>
      <p:sp>
        <p:nvSpPr>
          <p:cNvPr id="3" name="Espace réservé du contenu 2"/>
          <p:cNvSpPr>
            <a:spLocks noGrp="1"/>
          </p:cNvSpPr>
          <p:nvPr>
            <p:ph idx="1"/>
          </p:nvPr>
        </p:nvSpPr>
        <p:spPr>
          <a:xfrm>
            <a:off x="1018904" y="1853754"/>
            <a:ext cx="10035950" cy="3450613"/>
          </a:xfrm>
        </p:spPr>
        <p:txBody>
          <a:bodyPr>
            <a:noAutofit/>
          </a:bodyPr>
          <a:lstStyle/>
          <a:p>
            <a:pPr marL="0" indent="0">
              <a:buNone/>
            </a:pPr>
            <a:r>
              <a:rPr lang="fr-FR" sz="2400" b="1" dirty="0">
                <a:solidFill>
                  <a:srgbClr val="002060"/>
                </a:solidFill>
                <a:effectLst>
                  <a:outerShdw blurRad="38100" dist="38100" dir="2700000" algn="tl">
                    <a:srgbClr val="000000">
                      <a:alpha val="43137"/>
                    </a:srgbClr>
                  </a:outerShdw>
                </a:effectLst>
              </a:rPr>
              <a:t>2. Participer aux événements promotionnels olympiques et paralympiques </a:t>
            </a:r>
          </a:p>
          <a:p>
            <a:pPr marL="0" indent="0">
              <a:buNone/>
            </a:pPr>
            <a:r>
              <a:rPr lang="fr-FR" sz="2400" b="1" i="1" dirty="0"/>
              <a:t>La semaine olympique et paralympique</a:t>
            </a:r>
            <a:r>
              <a:rPr lang="fr-FR" sz="2400" i="1" dirty="0"/>
              <a:t>, poursuit deux objectifs : d’une part, </a:t>
            </a:r>
            <a:r>
              <a:rPr lang="fr-FR" sz="2400" b="1" i="1" dirty="0"/>
              <a:t>la valorisation de la pratique du sport</a:t>
            </a:r>
            <a:r>
              <a:rPr lang="fr-FR" sz="2400" i="1" dirty="0"/>
              <a:t>, et particulièrement la pratique sportive des jeunes en situation de </a:t>
            </a:r>
            <a:r>
              <a:rPr lang="fr-FR" sz="2400" b="1" i="1" dirty="0"/>
              <a:t>handicap, </a:t>
            </a:r>
            <a:r>
              <a:rPr lang="fr-FR" sz="2400" i="1" dirty="0"/>
              <a:t>en intégrant des rencontres sportives partagées, et d’autre part, la valorisation du sport comme outil pédagogique, en proposant des animations autour des </a:t>
            </a:r>
            <a:r>
              <a:rPr lang="fr-FR" sz="2400" b="1" i="1" dirty="0"/>
              <a:t>valeurs de l'Olympisme</a:t>
            </a:r>
            <a:r>
              <a:rPr lang="fr-FR" sz="2400" i="1" dirty="0"/>
              <a:t> et en utilisant des ressources pédagogiques dédiées.  Indicateur: 63000 écoles, collèges, lycées</a:t>
            </a:r>
          </a:p>
          <a:p>
            <a:endParaRPr lang="fr-FR" sz="2400" dirty="0"/>
          </a:p>
        </p:txBody>
      </p:sp>
    </p:spTree>
    <p:extLst>
      <p:ext uri="{BB962C8B-B14F-4D97-AF65-F5344CB8AC3E}">
        <p14:creationId xmlns:p14="http://schemas.microsoft.com/office/powerpoint/2010/main" val="1521600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 </a:t>
            </a:r>
            <a:endParaRPr lang="fr-FR" dirty="0"/>
          </a:p>
        </p:txBody>
      </p:sp>
      <p:sp>
        <p:nvSpPr>
          <p:cNvPr id="3" name="Espace réservé du contenu 2"/>
          <p:cNvSpPr>
            <a:spLocks noGrp="1"/>
          </p:cNvSpPr>
          <p:nvPr>
            <p:ph idx="1"/>
          </p:nvPr>
        </p:nvSpPr>
        <p:spPr>
          <a:xfrm>
            <a:off x="809897" y="1397726"/>
            <a:ext cx="10659292" cy="4068620"/>
          </a:xfrm>
        </p:spPr>
        <p:txBody>
          <a:bodyPr>
            <a:normAutofit fontScale="92500" lnSpcReduction="20000"/>
          </a:bodyPr>
          <a:lstStyle/>
          <a:p>
            <a:pPr marL="0" indent="0">
              <a:buNone/>
            </a:pPr>
            <a:r>
              <a:rPr lang="fr-FR" sz="2600" b="1" dirty="0" smtClean="0">
                <a:solidFill>
                  <a:srgbClr val="002060"/>
                </a:solidFill>
                <a:effectLst>
                  <a:outerShdw blurRad="38100" dist="38100" dir="2700000" algn="tl">
                    <a:srgbClr val="000000">
                      <a:alpha val="43137"/>
                    </a:srgbClr>
                  </a:outerShdw>
                </a:effectLst>
              </a:rPr>
              <a:t>3. Accompagnement </a:t>
            </a:r>
            <a:r>
              <a:rPr lang="fr-FR" sz="2600" b="1" dirty="0">
                <a:solidFill>
                  <a:srgbClr val="002060"/>
                </a:solidFill>
                <a:effectLst>
                  <a:outerShdw blurRad="38100" dist="38100" dir="2700000" algn="tl">
                    <a:srgbClr val="000000">
                      <a:alpha val="43137"/>
                    </a:srgbClr>
                  </a:outerShdw>
                </a:effectLst>
              </a:rPr>
              <a:t>ou accueil des sportifs de haut </a:t>
            </a:r>
            <a:r>
              <a:rPr lang="fr-FR" sz="2600" b="1" dirty="0" smtClean="0">
                <a:solidFill>
                  <a:srgbClr val="002060"/>
                </a:solidFill>
                <a:effectLst>
                  <a:outerShdw blurRad="38100" dist="38100" dir="2700000" algn="tl">
                    <a:srgbClr val="000000">
                      <a:alpha val="43137"/>
                    </a:srgbClr>
                  </a:outerShdw>
                </a:effectLst>
              </a:rPr>
              <a:t>niveau</a:t>
            </a:r>
          </a:p>
          <a:p>
            <a:pPr marL="0" indent="0" algn="just">
              <a:buNone/>
            </a:pPr>
            <a:r>
              <a:rPr lang="fr-FR" sz="2400" i="1" dirty="0"/>
              <a:t>Le modèle français du sport de haut niveau prend en compte les valeurs essentielles de respect de l'individu, respect de l'intégrité physique et morale, respect de l'éthique, la formation et le devenir professionnel des sportifs de haut niveau. </a:t>
            </a:r>
            <a:r>
              <a:rPr lang="fr-FR" sz="2400" i="1" dirty="0" smtClean="0"/>
              <a:t> Se concrétise par le concept de </a:t>
            </a:r>
            <a:r>
              <a:rPr lang="fr-FR" sz="2400" b="1" i="1" dirty="0" smtClean="0"/>
              <a:t>« </a:t>
            </a:r>
            <a:r>
              <a:rPr lang="fr-FR" sz="2400" b="1" i="1" dirty="0"/>
              <a:t>double projet »: </a:t>
            </a:r>
            <a:r>
              <a:rPr lang="fr-FR" sz="2400" i="1" dirty="0" smtClean="0"/>
              <a:t>:la </a:t>
            </a:r>
            <a:r>
              <a:rPr lang="fr-FR" sz="2400" i="1" dirty="0"/>
              <a:t>recherche de l'excellence sportive et la réussite éducative et professionnelle. L'élévation du niveau de la concurrence </a:t>
            </a:r>
            <a:r>
              <a:rPr lang="fr-FR" sz="2400" i="1" dirty="0" smtClean="0"/>
              <a:t>internationale augmente </a:t>
            </a:r>
            <a:r>
              <a:rPr lang="fr-FR" sz="2400" i="1" dirty="0"/>
              <a:t>les contraintes sportives </a:t>
            </a:r>
            <a:r>
              <a:rPr lang="fr-FR" sz="2400" i="1" dirty="0" smtClean="0"/>
              <a:t>et justifie un </a:t>
            </a:r>
            <a:r>
              <a:rPr lang="fr-FR" sz="2400" i="1" dirty="0"/>
              <a:t>accompagnement individualisé. </a:t>
            </a:r>
            <a:r>
              <a:rPr lang="fr-FR" sz="2400" i="1" dirty="0" smtClean="0"/>
              <a:t> </a:t>
            </a:r>
            <a:r>
              <a:rPr lang="fr-FR" sz="2400" b="1" i="1" dirty="0" smtClean="0"/>
              <a:t>En retour, ces efforts réclament des sportifs </a:t>
            </a:r>
            <a:r>
              <a:rPr lang="fr-FR" sz="2400" b="1" i="1" dirty="0"/>
              <a:t>un engagement exemplaire au regard de ces aménagements.  </a:t>
            </a:r>
            <a:r>
              <a:rPr lang="fr-FR" sz="2400" b="1" i="1" dirty="0" smtClean="0"/>
              <a:t>Par exemple, leur présence au sein des établissement vecteur d’échanges voire de parrainage. </a:t>
            </a:r>
            <a:endParaRPr lang="fr-FR" sz="2400" b="1" i="1" dirty="0"/>
          </a:p>
          <a:p>
            <a:pPr marL="0" indent="0">
              <a:buNone/>
            </a:pPr>
            <a:endParaRPr lang="fr-FR" i="1" dirty="0"/>
          </a:p>
        </p:txBody>
      </p:sp>
    </p:spTree>
    <p:extLst>
      <p:ext uri="{BB962C8B-B14F-4D97-AF65-F5344CB8AC3E}">
        <p14:creationId xmlns:p14="http://schemas.microsoft.com/office/powerpoint/2010/main" val="2626435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sp>
        <p:nvSpPr>
          <p:cNvPr id="3" name="Espace réservé du contenu 2"/>
          <p:cNvSpPr>
            <a:spLocks noGrp="1"/>
          </p:cNvSpPr>
          <p:nvPr>
            <p:ph idx="1"/>
          </p:nvPr>
        </p:nvSpPr>
        <p:spPr/>
        <p:txBody>
          <a:bodyPr/>
          <a:lstStyle/>
          <a:p>
            <a:pPr marL="457200" indent="-457200">
              <a:buAutoNum type="arabicPeriod" startAt="4"/>
            </a:pPr>
            <a:r>
              <a:rPr lang="fr-FR" sz="2400" b="1" dirty="0" smtClean="0">
                <a:solidFill>
                  <a:srgbClr val="002060"/>
                </a:solidFill>
                <a:effectLst>
                  <a:outerShdw blurRad="38100" dist="38100" dir="2700000" algn="tl">
                    <a:srgbClr val="000000">
                      <a:alpha val="43137"/>
                    </a:srgbClr>
                  </a:outerShdw>
                </a:effectLst>
              </a:rPr>
              <a:t>Ouvrir </a:t>
            </a:r>
            <a:r>
              <a:rPr lang="fr-FR" sz="2400" b="1" dirty="0">
                <a:solidFill>
                  <a:srgbClr val="002060"/>
                </a:solidFill>
                <a:effectLst>
                  <a:outerShdw blurRad="38100" dist="38100" dir="2700000" algn="tl">
                    <a:srgbClr val="000000">
                      <a:alpha val="43137"/>
                    </a:srgbClr>
                  </a:outerShdw>
                </a:effectLst>
              </a:rPr>
              <a:t>les équipements sportifs des établissements </a:t>
            </a:r>
            <a:endParaRPr lang="fr-FR" sz="2400" b="1" dirty="0" smtClean="0">
              <a:solidFill>
                <a:srgbClr val="002060"/>
              </a:solidFill>
              <a:effectLst>
                <a:outerShdw blurRad="38100" dist="38100" dir="2700000" algn="tl">
                  <a:srgbClr val="000000">
                    <a:alpha val="43137"/>
                  </a:srgbClr>
                </a:outerShdw>
              </a:effectLst>
            </a:endParaRPr>
          </a:p>
          <a:p>
            <a:pPr marL="0" indent="0" algn="just">
              <a:buNone/>
            </a:pPr>
            <a:r>
              <a:rPr lang="fr-FR" sz="2400" i="1" dirty="0"/>
              <a:t>Les  équipements sportifs implantés au sein des établissements scolaires doivent pouvoir  être </a:t>
            </a:r>
            <a:r>
              <a:rPr lang="fr-FR" sz="2400" b="1" i="1" dirty="0"/>
              <a:t>accessibles</a:t>
            </a:r>
            <a:r>
              <a:rPr lang="fr-FR" sz="2400" i="1" dirty="0"/>
              <a:t> tout à la fois aux scolaires pendant le temps scolaire, mais aussi aux autres pratiquants, voire aux  entreprises dans les temps où ils ne sont pas mobilisés par les besoins scolaires (soir, week-end, vacances). </a:t>
            </a:r>
          </a:p>
        </p:txBody>
      </p:sp>
    </p:spTree>
    <p:extLst>
      <p:ext uri="{BB962C8B-B14F-4D97-AF65-F5344CB8AC3E}">
        <p14:creationId xmlns:p14="http://schemas.microsoft.com/office/powerpoint/2010/main" val="4019419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Principes directeurs de la labellisation </a:t>
            </a:r>
          </a:p>
        </p:txBody>
      </p:sp>
      <p:sp>
        <p:nvSpPr>
          <p:cNvPr id="3" name="Espace réservé du contenu 2"/>
          <p:cNvSpPr>
            <a:spLocks noGrp="1"/>
          </p:cNvSpPr>
          <p:nvPr>
            <p:ph idx="1"/>
          </p:nvPr>
        </p:nvSpPr>
        <p:spPr>
          <a:xfrm>
            <a:off x="1451579" y="2015732"/>
            <a:ext cx="10161301" cy="3450613"/>
          </a:xfrm>
        </p:spPr>
        <p:txBody>
          <a:bodyPr/>
          <a:lstStyle/>
          <a:p>
            <a:pPr marL="0" indent="0">
              <a:buNone/>
            </a:pPr>
            <a:r>
              <a:rPr lang="fr-FR" b="1" dirty="0"/>
              <a:t>1. Favoriser le volontariat des écoles et des établissements  </a:t>
            </a:r>
          </a:p>
          <a:p>
            <a:pPr marL="0" indent="0">
              <a:buNone/>
            </a:pPr>
            <a:r>
              <a:rPr lang="fr-FR" i="1" dirty="0" smtClean="0"/>
              <a:t>Viser le développement </a:t>
            </a:r>
            <a:r>
              <a:rPr lang="fr-FR" i="1" dirty="0"/>
              <a:t>de passerelles entre les écoles / les établissements scolaires et les clubs </a:t>
            </a:r>
            <a:r>
              <a:rPr lang="fr-FR" i="1" dirty="0" smtClean="0"/>
              <a:t>sportifs. Les</a:t>
            </a:r>
            <a:r>
              <a:rPr lang="fr-FR" b="1" i="1" dirty="0" smtClean="0"/>
              <a:t> </a:t>
            </a:r>
            <a:r>
              <a:rPr lang="fr-FR" b="1" i="1" dirty="0"/>
              <a:t>partenariats établis sont valorisés par l’obtention du label « Génération 2024 ». </a:t>
            </a:r>
            <a:r>
              <a:rPr lang="fr-FR" i="1" dirty="0"/>
              <a:t>Cette labellisation s’inscrit dans le projet d’école/d’établissement, intégrant les valeurs de la République et principes de l’égalité, de l’inclusion des personnes en situation de handicap, de l’éco-citoyenneté et de la lutte contre les discriminations. </a:t>
            </a:r>
          </a:p>
          <a:p>
            <a:pPr marL="0" indent="0">
              <a:buNone/>
            </a:pPr>
            <a:r>
              <a:rPr lang="fr-FR" i="1" dirty="0"/>
              <a:t> </a:t>
            </a:r>
          </a:p>
        </p:txBody>
      </p:sp>
    </p:spTree>
    <p:extLst>
      <p:ext uri="{BB962C8B-B14F-4D97-AF65-F5344CB8AC3E}">
        <p14:creationId xmlns:p14="http://schemas.microsoft.com/office/powerpoint/2010/main" val="2235232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127" y="425696"/>
            <a:ext cx="9603275" cy="1049235"/>
          </a:xfrm>
        </p:spPr>
        <p:txBody>
          <a:bodyPr/>
          <a:lstStyle/>
          <a:p>
            <a:r>
              <a:rPr lang="fr-FR" dirty="0"/>
              <a:t>Principes directeurs de la labellisation </a:t>
            </a:r>
          </a:p>
        </p:txBody>
      </p:sp>
      <p:sp>
        <p:nvSpPr>
          <p:cNvPr id="3" name="Espace réservé du contenu 2"/>
          <p:cNvSpPr>
            <a:spLocks noGrp="1"/>
          </p:cNvSpPr>
          <p:nvPr>
            <p:ph idx="1"/>
          </p:nvPr>
        </p:nvSpPr>
        <p:spPr>
          <a:xfrm>
            <a:off x="535577" y="1136469"/>
            <a:ext cx="11508377" cy="4898571"/>
          </a:xfrm>
        </p:spPr>
        <p:txBody>
          <a:bodyPr>
            <a:normAutofit fontScale="32500" lnSpcReduction="20000"/>
          </a:bodyPr>
          <a:lstStyle/>
          <a:p>
            <a:pPr marL="0" indent="0">
              <a:buNone/>
            </a:pPr>
            <a:r>
              <a:rPr lang="fr-FR" sz="4500" b="1" dirty="0"/>
              <a:t>2. Favoriser l’autonomie des établissements/écoles, l’accès à de nouvelles méthodes de partenariat pédagogique et encourager une adaptation pertinente aux spécificités </a:t>
            </a:r>
            <a:r>
              <a:rPr lang="fr-FR" sz="4500" b="1" dirty="0" smtClean="0"/>
              <a:t>locales</a:t>
            </a:r>
          </a:p>
          <a:p>
            <a:pPr marL="0" indent="0">
              <a:buNone/>
            </a:pPr>
            <a:endParaRPr lang="fr-FR" sz="3800" i="1" dirty="0" smtClean="0"/>
          </a:p>
          <a:p>
            <a:pPr marL="0" indent="0">
              <a:buNone/>
            </a:pPr>
            <a:r>
              <a:rPr lang="fr-FR" sz="4300" i="1" dirty="0" smtClean="0"/>
              <a:t>l’école</a:t>
            </a:r>
            <a:r>
              <a:rPr lang="fr-FR" sz="4300" i="1" dirty="0"/>
              <a:t>, le collège ou le lycée volontaire répondant aux critères, doit pouvoir bénéficier d’une grande marge de </a:t>
            </a:r>
            <a:r>
              <a:rPr lang="fr-FR" sz="4300" b="1" i="1" dirty="0"/>
              <a:t>souplesse</a:t>
            </a:r>
            <a:r>
              <a:rPr lang="fr-FR" sz="4300" i="1" dirty="0"/>
              <a:t> </a:t>
            </a:r>
            <a:r>
              <a:rPr lang="fr-FR" sz="4300" b="1" i="1" dirty="0"/>
              <a:t>dans la mise en œuvre de son projet</a:t>
            </a:r>
            <a:r>
              <a:rPr lang="fr-FR" sz="4300" i="1" dirty="0"/>
              <a:t>. </a:t>
            </a:r>
            <a:endParaRPr lang="fr-FR" sz="4300" i="1" dirty="0" smtClean="0"/>
          </a:p>
          <a:p>
            <a:pPr marL="0" indent="0">
              <a:buNone/>
            </a:pPr>
            <a:r>
              <a:rPr lang="fr-FR" sz="4300" i="1" dirty="0" smtClean="0"/>
              <a:t>Il </a:t>
            </a:r>
            <a:r>
              <a:rPr lang="fr-FR" sz="4300" i="1" dirty="0"/>
              <a:t>s’agit de développer la continuité éducative dans les différents temps. Les contraintes locales conduisent à travailler étroitement avec les collectivités territoriales, ainsi qu’à tisser des liens avec le monde sportif local et éventuellement les entreprises. </a:t>
            </a:r>
            <a:r>
              <a:rPr lang="fr-FR" sz="4300" b="1" i="1" u="sng" dirty="0"/>
              <a:t>L’expertise de l’association sportive de l’école ou de l’EPLE sera un point d’appui important</a:t>
            </a:r>
            <a:r>
              <a:rPr lang="fr-FR" sz="4300" i="1" dirty="0"/>
              <a:t>. </a:t>
            </a:r>
            <a:endParaRPr lang="fr-FR" sz="4300" i="1" dirty="0" smtClean="0"/>
          </a:p>
          <a:p>
            <a:pPr marL="0" indent="0">
              <a:buNone/>
            </a:pPr>
            <a:r>
              <a:rPr lang="fr-FR" sz="4300" i="1" dirty="0" smtClean="0"/>
              <a:t>Par </a:t>
            </a:r>
            <a:r>
              <a:rPr lang="fr-FR" sz="4300" i="1" dirty="0"/>
              <a:t>ailleurs, cette labellisation peut s’inscrire dans la mise en œuvre du parcours d’éducation à la santé, du parcours citoyen, du parcours avenir, ou encore des organisations pédagogiques pluridisciplinaires et des cycles 3 (CM1, CM2, 6éme) sur le bassin de collège-écoles. Des activités artistiques et culturelles peuvent également être envisagées en complément et en cohérence avec les activités sportives retenues. </a:t>
            </a:r>
          </a:p>
          <a:p>
            <a:pPr marL="0" indent="0">
              <a:buNone/>
            </a:pPr>
            <a:r>
              <a:rPr lang="fr-FR" sz="4300" i="1" dirty="0">
                <a:solidFill>
                  <a:srgbClr val="FF0000"/>
                </a:solidFill>
              </a:rPr>
              <a:t>Pour bénéficier du label, les écoles doivent respecter les horaires d’EPS prévus dans les programmes, décliner les objectifs 1 et 2 du label (développer des projets structurants avec les clubs sportifs du territoire, participer à la semaine olympique et paralympique), et au moins un des deux autres objectifs au choix en développant de nouvelles méthodes/innovations pédagogiques et en renforçant les partenariats (création association USEP, parrainage d’un sportif de haut niveau…) au niveau territorial.  </a:t>
            </a:r>
          </a:p>
          <a:p>
            <a:pPr marL="0" indent="0">
              <a:buNone/>
            </a:pPr>
            <a:r>
              <a:rPr lang="fr-FR" sz="2500" i="1" dirty="0"/>
              <a:t> </a:t>
            </a:r>
          </a:p>
        </p:txBody>
      </p:sp>
    </p:spTree>
    <p:extLst>
      <p:ext uri="{BB962C8B-B14F-4D97-AF65-F5344CB8AC3E}">
        <p14:creationId xmlns:p14="http://schemas.microsoft.com/office/powerpoint/2010/main" val="1139845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TM10001114[[fn=Galerie]]</Template>
  <TotalTime>568</TotalTime>
  <Words>1967</Words>
  <Application>Microsoft Office PowerPoint</Application>
  <PresentationFormat>Grand écran</PresentationFormat>
  <Paragraphs>119</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Gill Sans MT</vt:lpstr>
      <vt:lpstr>Times New Roman</vt:lpstr>
      <vt:lpstr>Gallery</vt:lpstr>
      <vt:lpstr>           Labellisation  « Génération 2024 »   </vt:lpstr>
      <vt:lpstr>Labellisation  « Génération 2024 »</vt:lpstr>
      <vt:lpstr>Le sport au service de la société</vt:lpstr>
      <vt:lpstr>4 GRANDS Objectifs    </vt:lpstr>
      <vt:lpstr>Objectifs</vt:lpstr>
      <vt:lpstr>Objectifs </vt:lpstr>
      <vt:lpstr>OBJECTIFS</vt:lpstr>
      <vt:lpstr>Principes directeurs de la labellisation </vt:lpstr>
      <vt:lpstr>Principes directeurs de la labellisation </vt:lpstr>
      <vt:lpstr> Principes directeurs de la labellisation   </vt:lpstr>
      <vt:lpstr>Mise en œuvre</vt:lpstr>
      <vt:lpstr>EVALUATION</vt:lpstr>
      <vt:lpstr>Présentation PowerPoint</vt:lpstr>
      <vt:lpstr>Présentation PowerPoint</vt:lpstr>
      <vt:lpstr>Présentation PowerPoint</vt:lpstr>
      <vt:lpstr>Présentation PowerPoint</vt:lpstr>
      <vt:lpstr>Présentation PowerPoint</vt:lpstr>
      <vt:lpstr>Ressources PEDAGOGIQUES</vt:lpstr>
    </vt:vector>
  </TitlesOfParts>
  <Company>Rectorat de Rouen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Labellisation  « Génération 2024 »</dc:title>
  <dc:creator>admin</dc:creator>
  <cp:lastModifiedBy>Pascal Kogut</cp:lastModifiedBy>
  <cp:revision>72</cp:revision>
  <cp:lastPrinted>2018-02-23T10:46:38Z</cp:lastPrinted>
  <dcterms:created xsi:type="dcterms:W3CDTF">2018-01-10T10:46:26Z</dcterms:created>
  <dcterms:modified xsi:type="dcterms:W3CDTF">2021-04-30T07:11:21Z</dcterms:modified>
</cp:coreProperties>
</file>